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00" r:id="rId3"/>
    <p:sldId id="315" r:id="rId4"/>
    <p:sldId id="313" r:id="rId5"/>
    <p:sldId id="316" r:id="rId6"/>
    <p:sldId id="395" r:id="rId7"/>
    <p:sldId id="396" r:id="rId8"/>
    <p:sldId id="382" r:id="rId9"/>
    <p:sldId id="317" r:id="rId10"/>
    <p:sldId id="381" r:id="rId11"/>
    <p:sldId id="383" r:id="rId12"/>
    <p:sldId id="322" r:id="rId13"/>
    <p:sldId id="384" r:id="rId14"/>
    <p:sldId id="385" r:id="rId15"/>
    <p:sldId id="350" r:id="rId16"/>
    <p:sldId id="354" r:id="rId17"/>
    <p:sldId id="357" r:id="rId18"/>
    <p:sldId id="359" r:id="rId19"/>
    <p:sldId id="362" r:id="rId20"/>
    <p:sldId id="389" r:id="rId21"/>
    <p:sldId id="301" r:id="rId22"/>
    <p:sldId id="342" r:id="rId23"/>
    <p:sldId id="394" r:id="rId24"/>
    <p:sldId id="393" r:id="rId25"/>
    <p:sldId id="361" r:id="rId26"/>
    <p:sldId id="386" r:id="rId27"/>
    <p:sldId id="360" r:id="rId28"/>
    <p:sldId id="343" r:id="rId29"/>
    <p:sldId id="392" r:id="rId30"/>
    <p:sldId id="387" r:id="rId31"/>
    <p:sldId id="306" r:id="rId32"/>
    <p:sldId id="363" r:id="rId33"/>
    <p:sldId id="390" r:id="rId34"/>
    <p:sldId id="388" r:id="rId35"/>
    <p:sldId id="376" r:id="rId36"/>
    <p:sldId id="391" r:id="rId37"/>
    <p:sldId id="397" r:id="rId38"/>
    <p:sldId id="345" r:id="rId39"/>
    <p:sldId id="305" r:id="rId40"/>
    <p:sldId id="3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63EBF-0834-4ADB-BF7A-4DA45FE6E62B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793BB-AF59-4BD2-82A4-C5314DD18E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1887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7802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20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8140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6007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73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8114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843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842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3439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817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9156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1537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33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6583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445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3040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8487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8869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0593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344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390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9535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2723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3554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8437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8374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0290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1787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774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363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5146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010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634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099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9DD48-387F-40B8-9AAD-FC7AB530FFA8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296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7F1-4518-ADE6-A866-9ACC8CF24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5BA4B-C2D0-5972-20A6-1B0DBC8F3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E0845-8019-6D7D-2FCF-BF0A5BA2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A1587-5A01-7963-2635-3631A0A6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CC4B2-0E38-7E83-CEA6-F47DB4CE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878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9DD2-ADF9-06F8-E93A-0ED61077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4E044-0B09-B3E3-9CC5-FFDD2BE7A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667C-7AC6-1817-BC03-C214EF64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98B19-C844-606E-1C42-5A808539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FDC87-C19A-4273-8E34-C49E0B3C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080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304E8-0908-4B81-6AE3-E3C80FD65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F64C2-866D-8FCE-EF38-5FE8F8949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C342-F0FC-C185-62BB-3BDDB59C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99E0B-EBA6-9215-EB4F-E667C8CD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BDE6-5054-4D20-AEA4-4FD44A62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360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CA58-640E-F76F-5ACD-A342C5BA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4EEBE-F764-ED7F-69AD-B65644FE1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C582F-660E-0BCA-D506-1A06E967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E6B6-98F0-1527-7D1B-E56FFDFB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841C6-5A72-1D81-F393-E1FC3DF2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282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917-5C91-C68F-D95A-CA4F90D9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A2805-50C8-6075-2339-DF77C173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A8228-D6C3-916B-2097-56F3CB8E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23CB8-CFF3-D499-DE8B-F710165F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ADD14-486D-C0A4-F6A2-532DF6BA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886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7451-087E-29EE-9681-D50AD322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D6904-5B1F-0183-EC93-A3A906D88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139C3-5FE8-92CA-BE2C-9A86909BB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2290B-8075-1A28-6044-9ECB3F6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2725-5C2C-2D8B-51C3-A6BE15A9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8D4CA-D984-479E-0A1E-127562F1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516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CB55-FE5F-6661-E46A-1F1991DE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4167D-A853-6F3D-F350-7C9574ECA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2CE60-6333-2775-5AB4-931628877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96904-67A9-39E2-BD66-ED064088F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21ED6-B5F1-DFB5-E255-0412DEE63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4A067-4BEE-6BF3-3DFB-DE378BE6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A7ED2-1ED1-5977-071C-5A0FCF26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469B4-3E92-3667-76D3-CE42B899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50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606C-4868-0759-64B8-D223322C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A1E5C-AFB0-07AE-82C9-D2857E38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91CB1-E065-E323-19F7-AB28988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C1695-076D-CD3E-3296-49BBEA6A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022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0D3FAC-A96D-D021-0409-7A3132C0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017D7-F4A5-8885-9C25-5C6C6A95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61743-D297-2B57-A128-0D4959C8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660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1FC8-350D-3BC0-E24E-88332C51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B8FA-18E4-F073-1AF8-298556F4D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82A6F-9159-4EB2-E8B1-E1E64E875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05A9D-4C89-D711-A340-98D104DC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6F92C-FA0B-08C5-9098-941D36BA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02B66-6CA9-8C1F-33A7-F45BAE13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936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B3E3-196A-53A9-7942-6627A9E6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BF146-BC67-9C2E-BA73-2B2B968FE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F6360-6063-9767-1BEB-0DF87E08E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10800-E1B1-8132-2B87-CC1190BE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D4143-E8D8-E320-9DEE-5E4A1746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82063-5C18-26C0-4E97-6364D21C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80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63D9A-F16B-4623-4BB2-DA06D263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C951B-F5AE-DC80-1FCC-0F71F6C6A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B458-E19E-B662-304A-C4146A27E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294D2-B9BC-46C6-B50D-B5D30817803C}" type="datetimeFigureOut">
              <a:rPr lang="en-PH" smtClean="0"/>
              <a:t>18/08/2022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9E7E0-C7AE-4C88-235E-F5D08E1C8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AE297-8A8A-730F-6FB7-24E3A2D8A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4F87F-07F8-4793-88A6-E65EFD715A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772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90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17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6.png"/><Relationship Id="rId4" Type="http://schemas.openxmlformats.org/officeDocument/2006/relationships/image" Target="../media/image86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8.png"/><Relationship Id="rId9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0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60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E7CFA5-9E3A-A234-AA6F-A86F558614C2}"/>
              </a:ext>
            </a:extLst>
          </p:cNvPr>
          <p:cNvSpPr/>
          <p:nvPr/>
        </p:nvSpPr>
        <p:spPr>
          <a:xfrm>
            <a:off x="0" y="3618506"/>
            <a:ext cx="12192000" cy="32663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499EB-15DA-0B82-2CDF-C9996592D9C5}"/>
              </a:ext>
            </a:extLst>
          </p:cNvPr>
          <p:cNvSpPr txBox="1"/>
          <p:nvPr/>
        </p:nvSpPr>
        <p:spPr>
          <a:xfrm>
            <a:off x="527901" y="3930976"/>
            <a:ext cx="11224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Fluctuations and Response in Non-reciprocal Biophysical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AACE7-C9C4-9672-E822-4D2BC972CCDD}"/>
              </a:ext>
            </a:extLst>
          </p:cNvPr>
          <p:cNvSpPr txBox="1"/>
          <p:nvPr/>
        </p:nvSpPr>
        <p:spPr>
          <a:xfrm>
            <a:off x="527901" y="5405702"/>
            <a:ext cx="612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Kristian Angeli Pajanonot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4D654-EE70-FDC9-57EF-3E36884C4FCC}"/>
              </a:ext>
            </a:extLst>
          </p:cNvPr>
          <p:cNvSpPr txBox="1"/>
          <p:nvPr/>
        </p:nvSpPr>
        <p:spPr>
          <a:xfrm>
            <a:off x="527901" y="6133750"/>
            <a:ext cx="612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Supervisors: Dr. Edgar Roldan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BF7A4-91CE-213A-636F-FC88A6A5B6D9}"/>
              </a:ext>
            </a:extLst>
          </p:cNvPr>
          <p:cNvSpPr txBox="1"/>
          <p:nvPr/>
        </p:nvSpPr>
        <p:spPr>
          <a:xfrm>
            <a:off x="1544781" y="6456389"/>
            <a:ext cx="610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Dr. Sarah Loos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482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2-Dimensional Overdamped Langevin Equation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10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8BFE-A900-D774-5873-FE21E3CEBB6A}"/>
              </a:ext>
            </a:extLst>
          </p:cNvPr>
          <p:cNvSpPr txBox="1"/>
          <p:nvPr/>
        </p:nvSpPr>
        <p:spPr>
          <a:xfrm>
            <a:off x="9915491" y="2466039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97FF5-1EE9-25B8-6103-8010BBB7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11" y="3141915"/>
            <a:ext cx="5357324" cy="2514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DCFECF-FA7F-321A-3FC2-09C566889041}"/>
              </a:ext>
            </a:extLst>
          </p:cNvPr>
          <p:cNvSpPr txBox="1"/>
          <p:nvPr/>
        </p:nvSpPr>
        <p:spPr>
          <a:xfrm>
            <a:off x="977153" y="1700655"/>
            <a:ext cx="964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2: Two systems coupled by a spring (coupling is reciprocal)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D66A98-9433-B70E-5801-A26205CB7716}"/>
                  </a:ext>
                </a:extLst>
              </p:cNvPr>
              <p:cNvSpPr txBox="1"/>
              <p:nvPr/>
            </p:nvSpPr>
            <p:spPr>
              <a:xfrm>
                <a:off x="5653239" y="3931954"/>
                <a:ext cx="1862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D66A98-9433-B70E-5801-A26205CB7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39" y="3931954"/>
                <a:ext cx="186268" cy="276999"/>
              </a:xfrm>
              <a:prstGeom prst="rect">
                <a:avLst/>
              </a:prstGeom>
              <a:blipFill>
                <a:blip r:embed="rId4"/>
                <a:stretch>
                  <a:fillRect l="-32258" r="-25806" b="-888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11F5F7-90D1-1EF7-CB7C-8EFDB9533AF8}"/>
                  </a:ext>
                </a:extLst>
              </p:cNvPr>
              <p:cNvSpPr txBox="1"/>
              <p:nvPr/>
            </p:nvSpPr>
            <p:spPr>
              <a:xfrm>
                <a:off x="4802777" y="6215876"/>
                <a:ext cx="1660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&lt;0,</m:t>
                      </m:r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11F5F7-90D1-1EF7-CB7C-8EFDB953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77" y="6215876"/>
                <a:ext cx="1660070" cy="276999"/>
              </a:xfrm>
              <a:prstGeom prst="rect">
                <a:avLst/>
              </a:prstGeom>
              <a:blipFill>
                <a:blip r:embed="rId5"/>
                <a:stretch>
                  <a:fillRect l="-1471" r="-2941" b="-1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6A4AEF6-B538-B4BD-0B0B-5849CA6B2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873" y="2247910"/>
            <a:ext cx="4305515" cy="827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0A94A-F032-DFBE-F7E8-343EB27E0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847" y="5058001"/>
            <a:ext cx="1246800" cy="4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2-Dimensional Overdamped Langevin Equation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11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8BFE-A900-D774-5873-FE21E3CEBB6A}"/>
              </a:ext>
            </a:extLst>
          </p:cNvPr>
          <p:cNvSpPr txBox="1"/>
          <p:nvPr/>
        </p:nvSpPr>
        <p:spPr>
          <a:xfrm>
            <a:off x="9964797" y="2571461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EE4CD-64B5-BE73-1FFD-5B643686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80" y="2278887"/>
            <a:ext cx="4612368" cy="95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65906-F98E-F886-0945-4EB8AC17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50" y="3212401"/>
            <a:ext cx="5204911" cy="2423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8E0FE7-93F6-DEB7-40DB-7DC4DB348909}"/>
              </a:ext>
            </a:extLst>
          </p:cNvPr>
          <p:cNvSpPr txBox="1"/>
          <p:nvPr/>
        </p:nvSpPr>
        <p:spPr>
          <a:xfrm>
            <a:off x="977153" y="1700655"/>
            <a:ext cx="881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3: Two systems with non-reciprocal 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BA3AED-3787-4106-C97D-FBDC6232245D}"/>
                  </a:ext>
                </a:extLst>
              </p:cNvPr>
              <p:cNvSpPr txBox="1"/>
              <p:nvPr/>
            </p:nvSpPr>
            <p:spPr>
              <a:xfrm>
                <a:off x="4087403" y="6202536"/>
                <a:ext cx="335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&lt;0,</m:t>
                      </m:r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&lt;0,</m:t>
                      </m:r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&lt;0,</m:t>
                      </m:r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BA3AED-3787-4106-C97D-FBDC6232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03" y="6202536"/>
                <a:ext cx="3353803" cy="276999"/>
              </a:xfrm>
              <a:prstGeom prst="rect">
                <a:avLst/>
              </a:prstGeom>
              <a:blipFill>
                <a:blip r:embed="rId5"/>
                <a:stretch>
                  <a:fillRect l="-545" r="-1091" b="-152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09A61C-4091-8EEC-E170-0E6F05F5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7" y="5058001"/>
            <a:ext cx="1246800" cy="4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41C247-82CA-EC00-E2B3-54CA2733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61" y="2942465"/>
            <a:ext cx="3245521" cy="1289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Reciprocal</a:t>
            </a:r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Non-reciprocal Coupling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12</a:t>
            </a:fld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14225-E5B0-8A6F-E3DD-1206F7D03E76}"/>
                  </a:ext>
                </a:extLst>
              </p:cNvPr>
              <p:cNvSpPr txBox="1"/>
              <p:nvPr/>
            </p:nvSpPr>
            <p:spPr>
              <a:xfrm>
                <a:off x="977153" y="1489024"/>
                <a:ext cx="6705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coupling is reciprocal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914225-E5B0-8A6F-E3DD-1206F7D0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53" y="1489024"/>
                <a:ext cx="6705600" cy="369332"/>
              </a:xfrm>
              <a:prstGeom prst="rect">
                <a:avLst/>
              </a:prstGeom>
              <a:blipFill>
                <a:blip r:embed="rId4"/>
                <a:stretch>
                  <a:fillRect l="-727"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5C59D05-8CEE-9344-ECE2-3906B2522026}"/>
              </a:ext>
            </a:extLst>
          </p:cNvPr>
          <p:cNvSpPr txBox="1"/>
          <p:nvPr/>
        </p:nvSpPr>
        <p:spPr>
          <a:xfrm>
            <a:off x="9978244" y="2174377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786181-E441-FE1A-DB9E-92A8AC74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535" y="1813330"/>
            <a:ext cx="4643759" cy="96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D808F-4FAD-C4A1-6790-377D8048600B}"/>
              </a:ext>
            </a:extLst>
          </p:cNvPr>
          <p:cNvSpPr txBox="1"/>
          <p:nvPr/>
        </p:nvSpPr>
        <p:spPr>
          <a:xfrm>
            <a:off x="9978244" y="3387994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7E53C-D40C-0B51-8D06-5B2941F81499}"/>
              </a:ext>
            </a:extLst>
          </p:cNvPr>
          <p:cNvSpPr txBox="1"/>
          <p:nvPr/>
        </p:nvSpPr>
        <p:spPr>
          <a:xfrm>
            <a:off x="9978244" y="5223218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EEEDC-B213-3A6E-DEBF-56E439EFF4E0}"/>
              </a:ext>
            </a:extLst>
          </p:cNvPr>
          <p:cNvSpPr txBox="1"/>
          <p:nvPr/>
        </p:nvSpPr>
        <p:spPr>
          <a:xfrm>
            <a:off x="976585" y="2672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Equation (4) can be rewritten as: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2A5A99-184E-8716-9D48-ED310793151F}"/>
                  </a:ext>
                </a:extLst>
              </p:cNvPr>
              <p:cNvSpPr txBox="1"/>
              <p:nvPr/>
            </p:nvSpPr>
            <p:spPr>
              <a:xfrm>
                <a:off x="986417" y="4312409"/>
                <a:ext cx="6705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coupling is non-reciprocal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2A5A99-184E-8716-9D48-ED3107931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17" y="4312409"/>
                <a:ext cx="6705600" cy="369332"/>
              </a:xfrm>
              <a:prstGeom prst="rect">
                <a:avLst/>
              </a:prstGeom>
              <a:blipFill>
                <a:blip r:embed="rId6"/>
                <a:stretch>
                  <a:fillRect l="-818"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9B9320D-FD3C-F2A9-590B-D8AD6F53BD36}"/>
              </a:ext>
            </a:extLst>
          </p:cNvPr>
          <p:cNvSpPr txBox="1"/>
          <p:nvPr/>
        </p:nvSpPr>
        <p:spPr>
          <a:xfrm>
            <a:off x="986417" y="4696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Equation (4) becomes:</a:t>
            </a:r>
            <a:endParaRPr lang="en-P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830466E-8C17-134B-3BB1-5940FB30C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761" y="5030438"/>
            <a:ext cx="3681933" cy="1211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67F85C-3A76-5065-C30A-3DAC7C02A87B}"/>
              </a:ext>
            </a:extLst>
          </p:cNvPr>
          <p:cNvSpPr txBox="1"/>
          <p:nvPr/>
        </p:nvSpPr>
        <p:spPr>
          <a:xfrm>
            <a:off x="976585" y="6217752"/>
            <a:ext cx="10174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PH" b="1" dirty="0">
                <a:latin typeface="Arial" panose="020B0604020202020204" pitchFamily="34" charset="0"/>
                <a:cs typeface="Arial" panose="020B0604020202020204" pitchFamily="34" charset="0"/>
              </a:rPr>
              <a:t>on-reciprocal interactions appear as non-conservative forces in our 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194085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Non-conservative Force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13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229A5-8B7C-BC54-2B3E-45F94533577D}"/>
              </a:ext>
            </a:extLst>
          </p:cNvPr>
          <p:cNvSpPr txBox="1"/>
          <p:nvPr/>
        </p:nvSpPr>
        <p:spPr>
          <a:xfrm>
            <a:off x="977153" y="170065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Conservative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09667-D49F-967A-A077-490841D947A2}"/>
              </a:ext>
            </a:extLst>
          </p:cNvPr>
          <p:cNvSpPr txBox="1"/>
          <p:nvPr/>
        </p:nvSpPr>
        <p:spPr>
          <a:xfrm>
            <a:off x="1014219" y="353521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Non-conservative 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62455-BCEB-7E34-9D20-2A7C5C9AB6D7}"/>
              </a:ext>
            </a:extLst>
          </p:cNvPr>
          <p:cNvSpPr txBox="1"/>
          <p:nvPr/>
        </p:nvSpPr>
        <p:spPr>
          <a:xfrm>
            <a:off x="2953870" y="6017979"/>
            <a:ext cx="555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is at non-equilibrium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energy dissipation</a:t>
            </a:r>
            <a:endParaRPr lang="en-PH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FB0400-6BB8-ECE4-8631-EC5758F6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31" y="2124127"/>
            <a:ext cx="4606652" cy="970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AE8FB9-3C6A-D0A6-E6CA-9A1566EB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41" y="4260450"/>
            <a:ext cx="6277284" cy="1373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268E02C-B93E-97FC-BDB8-053FD95CAA38}"/>
              </a:ext>
            </a:extLst>
          </p:cNvPr>
          <p:cNvSpPr txBox="1"/>
          <p:nvPr/>
        </p:nvSpPr>
        <p:spPr>
          <a:xfrm>
            <a:off x="9763092" y="2378841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428BCC-73C5-19D7-675F-8A43418CA1E8}"/>
              </a:ext>
            </a:extLst>
          </p:cNvPr>
          <p:cNvSpPr txBox="1"/>
          <p:nvPr/>
        </p:nvSpPr>
        <p:spPr>
          <a:xfrm>
            <a:off x="9763092" y="4570221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4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of Non-equilibrium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14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229A5-8B7C-BC54-2B3E-45F94533577D}"/>
              </a:ext>
            </a:extLst>
          </p:cNvPr>
          <p:cNvSpPr txBox="1"/>
          <p:nvPr/>
        </p:nvSpPr>
        <p:spPr>
          <a:xfrm>
            <a:off x="977152" y="1700655"/>
            <a:ext cx="10856259" cy="262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rate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Violation of Fluctuation-Dissipation Theorem (FDT)</a:t>
            </a:r>
          </a:p>
        </p:txBody>
      </p:sp>
    </p:spTree>
    <p:extLst>
      <p:ext uri="{BB962C8B-B14F-4D97-AF65-F5344CB8AC3E}">
        <p14:creationId xmlns:p14="http://schemas.microsoft.com/office/powerpoint/2010/main" val="16592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B92D404-77E6-CC43-F2D7-810058B8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421" y="1970544"/>
            <a:ext cx="5768840" cy="899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Heat 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Theory: Measures of Non-equilibrium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15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0695F-3C70-381D-F8CC-075DE161B29F}"/>
              </a:ext>
            </a:extLst>
          </p:cNvPr>
          <p:cNvSpPr txBox="1"/>
          <p:nvPr/>
        </p:nvSpPr>
        <p:spPr>
          <a:xfrm>
            <a:off x="838200" y="1535190"/>
            <a:ext cx="1021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Heat</a:t>
            </a:r>
            <a:r>
              <a:rPr lang="en-US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energy exchanged between the system and the thermal environment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D4350-3522-610F-CBAC-0692F60EF880}"/>
              </a:ext>
            </a:extLst>
          </p:cNvPr>
          <p:cNvSpPr txBox="1"/>
          <p:nvPr/>
        </p:nvSpPr>
        <p:spPr>
          <a:xfrm>
            <a:off x="9901517" y="2149821"/>
            <a:ext cx="46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D1EC3-BB8D-6464-791B-E5E1132770C1}"/>
              </a:ext>
            </a:extLst>
          </p:cNvPr>
          <p:cNvCxnSpPr/>
          <p:nvPr/>
        </p:nvCxnSpPr>
        <p:spPr>
          <a:xfrm flipV="1">
            <a:off x="3944471" y="2626659"/>
            <a:ext cx="0" cy="600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9E4C8C-5B4F-2C10-02CD-8743DA3669D8}"/>
              </a:ext>
            </a:extLst>
          </p:cNvPr>
          <p:cNvSpPr txBox="1"/>
          <p:nvPr/>
        </p:nvSpPr>
        <p:spPr>
          <a:xfrm>
            <a:off x="2734235" y="3226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forces exerted by the thermal environment on the particle</a:t>
            </a:r>
            <a:endParaRPr lang="en-PH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832B8E-C00E-BA24-7BC5-E97AAB81078D}"/>
              </a:ext>
            </a:extLst>
          </p:cNvPr>
          <p:cNvSpPr txBox="1"/>
          <p:nvPr/>
        </p:nvSpPr>
        <p:spPr>
          <a:xfrm>
            <a:off x="896471" y="3767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energy transfer from the environment to the particle: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D51BD5-F5E9-6FED-9827-0F40DF6E1375}"/>
              </a:ext>
            </a:extLst>
          </p:cNvPr>
          <p:cNvSpPr txBox="1"/>
          <p:nvPr/>
        </p:nvSpPr>
        <p:spPr>
          <a:xfrm>
            <a:off x="9901517" y="4064758"/>
            <a:ext cx="609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DD7EAB-E9E5-6E34-6741-06B081E9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543" y="4119721"/>
            <a:ext cx="3977985" cy="39627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F4C893-D214-A042-59A5-5307A1C3C287}"/>
              </a:ext>
            </a:extLst>
          </p:cNvPr>
          <p:cNvCxnSpPr/>
          <p:nvPr/>
        </p:nvCxnSpPr>
        <p:spPr>
          <a:xfrm flipV="1">
            <a:off x="6893859" y="4581585"/>
            <a:ext cx="0" cy="600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7A4FC4-5C96-7CC6-456A-FDDD886B2BDF}"/>
              </a:ext>
            </a:extLst>
          </p:cNvPr>
          <p:cNvSpPr txBox="1"/>
          <p:nvPr/>
        </p:nvSpPr>
        <p:spPr>
          <a:xfrm>
            <a:off x="7256918" y="4773519"/>
            <a:ext cx="4361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be measured experimentally in the laboratory</a:t>
            </a:r>
            <a:endParaRPr lang="en-PH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F1214-E1B1-1759-D7ED-2BD43175F366}"/>
              </a:ext>
            </a:extLst>
          </p:cNvPr>
          <p:cNvCxnSpPr/>
          <p:nvPr/>
        </p:nvCxnSpPr>
        <p:spPr>
          <a:xfrm>
            <a:off x="6884894" y="5164290"/>
            <a:ext cx="36305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E0C3463-6CB1-6348-0590-59FB2DFC6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384" y="5458643"/>
            <a:ext cx="4762913" cy="85351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F1D79-AE00-CB9E-F4B1-AB5B07D18DD0}"/>
              </a:ext>
            </a:extLst>
          </p:cNvPr>
          <p:cNvSpPr txBox="1"/>
          <p:nvPr/>
        </p:nvSpPr>
        <p:spPr>
          <a:xfrm>
            <a:off x="9901517" y="5633379"/>
            <a:ext cx="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9199C-7E2B-5B38-69FB-13306EDD8E60}"/>
              </a:ext>
            </a:extLst>
          </p:cNvPr>
          <p:cNvCxnSpPr/>
          <p:nvPr/>
        </p:nvCxnSpPr>
        <p:spPr>
          <a:xfrm flipV="1">
            <a:off x="8247531" y="2627279"/>
            <a:ext cx="0" cy="600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BEBD14-F297-7F3B-398D-107DEBB81D09}"/>
              </a:ext>
            </a:extLst>
          </p:cNvPr>
          <p:cNvGrpSpPr/>
          <p:nvPr/>
        </p:nvGrpSpPr>
        <p:grpSpPr>
          <a:xfrm>
            <a:off x="896471" y="6341442"/>
            <a:ext cx="6096000" cy="369332"/>
            <a:chOff x="896471" y="6341442"/>
            <a:chExt cx="609600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DB314E-9DE9-06EE-7E7F-AF144C02737B}"/>
                </a:ext>
              </a:extLst>
            </p:cNvPr>
            <p:cNvSpPr txBox="1"/>
            <p:nvPr/>
          </p:nvSpPr>
          <p:spPr>
            <a:xfrm>
              <a:off x="896471" y="634144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[1]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PH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0FA670-63B0-5257-4780-FC2DA6263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1764" y="6361106"/>
              <a:ext cx="4590471" cy="24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85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A454122-D953-CC9E-A0EC-0AE498D41553}"/>
              </a:ext>
            </a:extLst>
          </p:cNvPr>
          <p:cNvGrpSpPr/>
          <p:nvPr/>
        </p:nvGrpSpPr>
        <p:grpSpPr>
          <a:xfrm>
            <a:off x="1008530" y="6262211"/>
            <a:ext cx="5576046" cy="369332"/>
            <a:chOff x="1008530" y="6199456"/>
            <a:chExt cx="5576046" cy="36933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DF95C9-4F5A-E39A-6C0D-EE2C698A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413" y="6246075"/>
              <a:ext cx="5276163" cy="3227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D44F5-74BE-1773-3CD5-759080BEE2C3}"/>
                </a:ext>
              </a:extLst>
            </p:cNvPr>
            <p:cNvSpPr txBox="1"/>
            <p:nvPr/>
          </p:nvSpPr>
          <p:spPr>
            <a:xfrm>
              <a:off x="1008530" y="6199456"/>
              <a:ext cx="3876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[2]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PH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Heat 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Theory: Measures of Non-equilibrium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16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F1D79-AE00-CB9E-F4B1-AB5B07D18DD0}"/>
              </a:ext>
            </a:extLst>
          </p:cNvPr>
          <p:cNvSpPr txBox="1"/>
          <p:nvPr/>
        </p:nvSpPr>
        <p:spPr>
          <a:xfrm>
            <a:off x="9704294" y="1695832"/>
            <a:ext cx="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264377-DCA3-86E5-5151-73010D103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608" y="2721038"/>
            <a:ext cx="3438427" cy="3979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A47D60-4C73-778C-3413-515873401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147" y="1446587"/>
            <a:ext cx="4329010" cy="8958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DD0055-B7BD-5F6F-B84B-262C8D14E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600" y="3132374"/>
            <a:ext cx="3490435" cy="341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11547C-F077-91E3-0BA0-0DBF2C69F2ED}"/>
                  </a:ext>
                </a:extLst>
              </p:cNvPr>
              <p:cNvSpPr txBox="1"/>
              <p:nvPr/>
            </p:nvSpPr>
            <p:spPr>
              <a:xfrm>
                <a:off x="1008529" y="2286244"/>
                <a:ext cx="67011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Stochastic Heat dissipated for particle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𝑑𝑡</m:t>
                    </m:r>
                    <m:r>
                      <a:rPr lang="en-PH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11547C-F077-91E3-0BA0-0DBF2C69F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29" y="2286244"/>
                <a:ext cx="6701117" cy="369332"/>
              </a:xfrm>
              <a:prstGeom prst="rect">
                <a:avLst/>
              </a:prstGeom>
              <a:blipFill>
                <a:blip r:embed="rId7"/>
                <a:stretch>
                  <a:fillRect l="-727"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9095F1-C52B-6902-9528-671910F2E61F}"/>
              </a:ext>
            </a:extLst>
          </p:cNvPr>
          <p:cNvSpPr txBox="1"/>
          <p:nvPr/>
        </p:nvSpPr>
        <p:spPr>
          <a:xfrm>
            <a:off x="9704294" y="2886390"/>
            <a:ext cx="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(12)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975AE-A008-DF4F-E7B9-00CCB0BEF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351" y="4157098"/>
            <a:ext cx="1983674" cy="576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144CF-A95F-056D-888E-18ADC916E20A}"/>
              </a:ext>
            </a:extLst>
          </p:cNvPr>
          <p:cNvSpPr txBox="1"/>
          <p:nvPr/>
        </p:nvSpPr>
        <p:spPr>
          <a:xfrm>
            <a:off x="1067901" y="3674862"/>
            <a:ext cx="1210670" cy="369332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rate </a:t>
            </a:r>
            <a:endParaRPr lang="en-PH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6B0DD-ADE3-7256-2655-8E87D5170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530" y="4832204"/>
            <a:ext cx="3170302" cy="694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EF8C3-9DC1-BC6E-0AE1-D541864F871F}"/>
              </a:ext>
            </a:extLst>
          </p:cNvPr>
          <p:cNvSpPr txBox="1"/>
          <p:nvPr/>
        </p:nvSpPr>
        <p:spPr>
          <a:xfrm>
            <a:off x="1062318" y="4261871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Numerical simulation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5F234-216E-E37B-D618-966B44C7316A}"/>
              </a:ext>
            </a:extLst>
          </p:cNvPr>
          <p:cNvSpPr txBox="1"/>
          <p:nvPr/>
        </p:nvSpPr>
        <p:spPr>
          <a:xfrm>
            <a:off x="1072600" y="4967009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Analytical solution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58EBB-1DC4-F87D-0DD6-6E6090DE31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351" y="5570551"/>
            <a:ext cx="2970940" cy="599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BB4C0-7E7E-0689-AE2C-96774E04A6ED}"/>
              </a:ext>
            </a:extLst>
          </p:cNvPr>
          <p:cNvSpPr txBox="1"/>
          <p:nvPr/>
        </p:nvSpPr>
        <p:spPr>
          <a:xfrm>
            <a:off x="9704294" y="4173030"/>
            <a:ext cx="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24675-701B-74D3-41DE-B77F6B287BE4}"/>
              </a:ext>
            </a:extLst>
          </p:cNvPr>
          <p:cNvSpPr txBox="1"/>
          <p:nvPr/>
        </p:nvSpPr>
        <p:spPr>
          <a:xfrm>
            <a:off x="9704294" y="5149890"/>
            <a:ext cx="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(14)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C07BBA-48A4-B6B9-4D37-259273042908}"/>
              </a:ext>
            </a:extLst>
          </p:cNvPr>
          <p:cNvCxnSpPr/>
          <p:nvPr/>
        </p:nvCxnSpPr>
        <p:spPr>
          <a:xfrm>
            <a:off x="155643" y="2286244"/>
            <a:ext cx="1089783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2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ACD57-4C9D-4202-FB10-1BCBBDC74546}"/>
              </a:ext>
            </a:extLst>
          </p:cNvPr>
          <p:cNvGrpSpPr/>
          <p:nvPr/>
        </p:nvGrpSpPr>
        <p:grpSpPr>
          <a:xfrm>
            <a:off x="7376649" y="6191124"/>
            <a:ext cx="4717029" cy="469607"/>
            <a:chOff x="7376649" y="6122300"/>
            <a:chExt cx="4717029" cy="4696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40057B-A9CE-9DB5-9DD1-EED2E9650548}"/>
                </a:ext>
              </a:extLst>
            </p:cNvPr>
            <p:cNvSpPr txBox="1"/>
            <p:nvPr/>
          </p:nvSpPr>
          <p:spPr>
            <a:xfrm>
              <a:off x="7376649" y="6122300"/>
              <a:ext cx="41983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from: </a:t>
              </a:r>
              <a:endParaRPr lang="en-PH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C68763F-B501-5479-CC56-FA9AD09D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796" y="6182246"/>
              <a:ext cx="4058882" cy="40966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Violation of FDT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Theory: Measures of Non-equilibrium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17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17B4B-5F36-394C-8338-7E3A909FB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64" y="2141922"/>
            <a:ext cx="2026024" cy="193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0C662D-17E6-AD50-50B4-1DF8DD663239}"/>
              </a:ext>
            </a:extLst>
          </p:cNvPr>
          <p:cNvSpPr txBox="1"/>
          <p:nvPr/>
        </p:nvSpPr>
        <p:spPr>
          <a:xfrm>
            <a:off x="797862" y="1444480"/>
            <a:ext cx="1021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Fluctuation-Dissipation Theorem</a:t>
            </a:r>
            <a:r>
              <a:rPr lang="en-US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(FDT)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relates the fluctuation of the system in the absence of external forces, and the response of a given system to an external force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F3AA1C-14CB-74EB-25E0-22CE459EF0B4}"/>
                  </a:ext>
                </a:extLst>
              </p:cNvPr>
              <p:cNvSpPr txBox="1"/>
              <p:nvPr/>
            </p:nvSpPr>
            <p:spPr>
              <a:xfrm>
                <a:off x="1645245" y="4079679"/>
                <a:ext cx="39731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Fluctuations are characterized by the autocorrelation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F3AA1C-14CB-74EB-25E0-22CE459EF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45" y="4079679"/>
                <a:ext cx="3973162" cy="646331"/>
              </a:xfrm>
              <a:prstGeom prst="rect">
                <a:avLst/>
              </a:prstGeom>
              <a:blipFill>
                <a:blip r:embed="rId5"/>
                <a:stretch>
                  <a:fillRect l="-1380" t="-4717" r="-1687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2B85888-D317-B60C-E761-CB6D2B965D53}"/>
              </a:ext>
            </a:extLst>
          </p:cNvPr>
          <p:cNvSpPr txBox="1"/>
          <p:nvPr/>
        </p:nvSpPr>
        <p:spPr>
          <a:xfrm>
            <a:off x="1700830" y="5496393"/>
            <a:ext cx="39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Position autocorrelation function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853F5-5D5D-4BA0-F86C-9A562DE7BDEE}"/>
              </a:ext>
            </a:extLst>
          </p:cNvPr>
          <p:cNvSpPr txBox="1"/>
          <p:nvPr/>
        </p:nvSpPr>
        <p:spPr>
          <a:xfrm>
            <a:off x="5576047" y="487071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(15)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772B3B-2976-7A62-3D62-C199F1A3FE5F}"/>
              </a:ext>
            </a:extLst>
          </p:cNvPr>
          <p:cNvGrpSpPr/>
          <p:nvPr/>
        </p:nvGrpSpPr>
        <p:grpSpPr>
          <a:xfrm>
            <a:off x="1008530" y="6199456"/>
            <a:ext cx="5816388" cy="403384"/>
            <a:chOff x="1008530" y="6199456"/>
            <a:chExt cx="5816388" cy="4033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A5A5D3-A767-14E1-DDAF-CF91DE6C5966}"/>
                </a:ext>
              </a:extLst>
            </p:cNvPr>
            <p:cNvSpPr txBox="1"/>
            <p:nvPr/>
          </p:nvSpPr>
          <p:spPr>
            <a:xfrm>
              <a:off x="1008530" y="6199456"/>
              <a:ext cx="3876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[3]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PH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32378B-6CA9-CF0D-9C26-786640C3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3431" y="6237716"/>
              <a:ext cx="5521487" cy="36512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8688E5-8864-867A-3629-C5F541BA1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546" y="4790610"/>
            <a:ext cx="3513526" cy="573169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AC0801-2DB8-EBF1-662C-B52DC117D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788" y="2133218"/>
            <a:ext cx="2187388" cy="1942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4C998-1D6E-00B2-9875-47ACE2FDD448}"/>
                  </a:ext>
                </a:extLst>
              </p:cNvPr>
              <p:cNvSpPr txBox="1"/>
              <p:nvPr/>
            </p:nvSpPr>
            <p:spPr>
              <a:xfrm>
                <a:off x="6418730" y="4087381"/>
                <a:ext cx="34693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Response is characterized by a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response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PH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4C998-1D6E-00B2-9875-47ACE2FDD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30" y="4087381"/>
                <a:ext cx="3469341" cy="646331"/>
              </a:xfrm>
              <a:prstGeom prst="rect">
                <a:avLst/>
              </a:prstGeom>
              <a:blipFill>
                <a:blip r:embed="rId9"/>
                <a:stretch>
                  <a:fillRect l="-1582" t="-5660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A78E31-46D6-EA6C-B2B6-3098EA4265C8}"/>
                  </a:ext>
                </a:extLst>
              </p:cNvPr>
              <p:cNvSpPr txBox="1"/>
              <p:nvPr/>
            </p:nvSpPr>
            <p:spPr>
              <a:xfrm>
                <a:off x="6308465" y="5435691"/>
                <a:ext cx="50117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PH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the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PH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PH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when the force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PH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applied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A78E31-46D6-EA6C-B2B6-3098EA426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465" y="5435691"/>
                <a:ext cx="5011716" cy="646331"/>
              </a:xfrm>
              <a:prstGeom prst="rect">
                <a:avLst/>
              </a:prstGeom>
              <a:blipFill>
                <a:blip r:embed="rId10"/>
                <a:stretch>
                  <a:fillRect l="-1095" t="-5660" r="-1582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8AE6EE3-B860-961E-25A8-27778E48B9E3}"/>
              </a:ext>
            </a:extLst>
          </p:cNvPr>
          <p:cNvSpPr txBox="1"/>
          <p:nvPr/>
        </p:nvSpPr>
        <p:spPr>
          <a:xfrm>
            <a:off x="10632144" y="487071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(16)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7523A9-F502-6A4E-4B03-3A54415D2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104" y="4735148"/>
            <a:ext cx="3257839" cy="66592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1793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B858EC2-073A-25B3-E5FF-2E34D1D1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56" y="4215791"/>
            <a:ext cx="2916779" cy="7378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C0B43D-CC05-2EED-266C-552620D2C064}"/>
              </a:ext>
            </a:extLst>
          </p:cNvPr>
          <p:cNvGrpSpPr/>
          <p:nvPr/>
        </p:nvGrpSpPr>
        <p:grpSpPr>
          <a:xfrm>
            <a:off x="7376649" y="6191124"/>
            <a:ext cx="4717029" cy="469607"/>
            <a:chOff x="7376649" y="6122300"/>
            <a:chExt cx="4717029" cy="4696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D1BA9-1187-AD84-D16C-AC55B3BBDF13}"/>
                </a:ext>
              </a:extLst>
            </p:cNvPr>
            <p:cNvSpPr txBox="1"/>
            <p:nvPr/>
          </p:nvSpPr>
          <p:spPr>
            <a:xfrm>
              <a:off x="7376649" y="6122300"/>
              <a:ext cx="41983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from: </a:t>
              </a:r>
              <a:endParaRPr lang="en-PH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40944B-1F7C-A5AF-6B42-E1E1D287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4796" y="6182246"/>
              <a:ext cx="4058882" cy="40966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Violation of FDT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Theory: Measures of Non-equilibrium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18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71ACD-0BEC-DFC1-5F30-936D5EE21F48}"/>
              </a:ext>
            </a:extLst>
          </p:cNvPr>
          <p:cNvSpPr txBox="1"/>
          <p:nvPr/>
        </p:nvSpPr>
        <p:spPr>
          <a:xfrm>
            <a:off x="3559267" y="49989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Fluctuation-Dissipation Theorem (FDT) 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0C0A6A-7ADC-FFBF-AA6D-7EEAA9C26EF7}"/>
              </a:ext>
            </a:extLst>
          </p:cNvPr>
          <p:cNvSpPr txBox="1"/>
          <p:nvPr/>
        </p:nvSpPr>
        <p:spPr>
          <a:xfrm>
            <a:off x="4167693" y="4331072"/>
            <a:ext cx="824754" cy="5554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4A7B0-34D1-2254-C75C-082CC3DB9FAE}"/>
              </a:ext>
            </a:extLst>
          </p:cNvPr>
          <p:cNvSpPr txBox="1"/>
          <p:nvPr/>
        </p:nvSpPr>
        <p:spPr>
          <a:xfrm>
            <a:off x="6219889" y="4319706"/>
            <a:ext cx="864583" cy="565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2BAAE-7F01-4138-717F-C9B299196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64" y="2336476"/>
            <a:ext cx="2026024" cy="1934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C2886-1230-404A-73FC-97743ACB4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788" y="2327772"/>
            <a:ext cx="2187388" cy="1942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350CDE-8EB0-98DC-CA10-AFB678D436BA}"/>
              </a:ext>
            </a:extLst>
          </p:cNvPr>
          <p:cNvSpPr txBox="1"/>
          <p:nvPr/>
        </p:nvSpPr>
        <p:spPr>
          <a:xfrm>
            <a:off x="3334870" y="5301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holds for systems at thermal equilibrium</a:t>
            </a:r>
            <a:endParaRPr lang="en-PH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18913-696D-3B5F-514D-801ADC76C259}"/>
              </a:ext>
            </a:extLst>
          </p:cNvPr>
          <p:cNvSpPr txBox="1"/>
          <p:nvPr/>
        </p:nvSpPr>
        <p:spPr>
          <a:xfrm>
            <a:off x="10524568" y="44179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(17)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79933D-77AA-515D-2F69-547EBE56A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107" y="1608169"/>
            <a:ext cx="3513526" cy="573169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625922-8C8D-7A3C-4BBE-C0D78C367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4091" y="1597907"/>
            <a:ext cx="2916779" cy="59620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0497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of Non-equilibrium: Violation of FDT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Theory: Measures of Non-equilibrium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19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CE9E-26FF-D5EC-1363-E74EB012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80" y="2292967"/>
            <a:ext cx="5510215" cy="800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0B60E-DDAF-1CED-371A-765B079AD7FE}"/>
                  </a:ext>
                </a:extLst>
              </p:cNvPr>
              <p:cNvSpPr txBox="1"/>
              <p:nvPr/>
            </p:nvSpPr>
            <p:spPr>
              <a:xfrm>
                <a:off x="847659" y="3536760"/>
                <a:ext cx="50615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 equilibrium system: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non-equilibrium system: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0B60E-DDAF-1CED-371A-765B079AD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59" y="3536760"/>
                <a:ext cx="5061528" cy="923330"/>
              </a:xfrm>
              <a:prstGeom prst="rect">
                <a:avLst/>
              </a:prstGeom>
              <a:blipFill>
                <a:blip r:embed="rId4"/>
                <a:stretch>
                  <a:fillRect l="-964" t="-328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B5AB1A-FB40-433D-E566-DBF2E2828914}"/>
              </a:ext>
            </a:extLst>
          </p:cNvPr>
          <p:cNvSpPr txBox="1"/>
          <p:nvPr/>
        </p:nvSpPr>
        <p:spPr>
          <a:xfrm>
            <a:off x="838200" y="1858356"/>
            <a:ext cx="8014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dissipation from the violation of FDT (Harada-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Sasa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equality)</a:t>
            </a:r>
            <a:r>
              <a:rPr lang="en-US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8D4CC-F8F2-5EB4-626C-788CD4AA4DB6}"/>
              </a:ext>
            </a:extLst>
          </p:cNvPr>
          <p:cNvSpPr txBox="1"/>
          <p:nvPr/>
        </p:nvSpPr>
        <p:spPr>
          <a:xfrm>
            <a:off x="9968345" y="250861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(18)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AB15AE-CDA5-6CA4-3BF5-CDEE542C6BE3}"/>
              </a:ext>
            </a:extLst>
          </p:cNvPr>
          <p:cNvSpPr txBox="1"/>
          <p:nvPr/>
        </p:nvSpPr>
        <p:spPr>
          <a:xfrm>
            <a:off x="6848317" y="625622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endParaRPr lang="en-PH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46D8CB-D140-5DF1-72D6-16ED22971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509" y="6284130"/>
            <a:ext cx="4913560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5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DC155C-741D-8AA4-F68F-9FC6E95D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31" y="6343137"/>
            <a:ext cx="3910859" cy="269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Non-reciprocal interactions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</a:t>
            </a:fld>
            <a:endParaRPr lang="en-PH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3C99D4-B34A-D3D0-4088-12D381AB0E25}"/>
              </a:ext>
            </a:extLst>
          </p:cNvPr>
          <p:cNvGrpSpPr/>
          <p:nvPr/>
        </p:nvGrpSpPr>
        <p:grpSpPr>
          <a:xfrm>
            <a:off x="838200" y="2149825"/>
            <a:ext cx="4276664" cy="3251529"/>
            <a:chOff x="678749" y="3473608"/>
            <a:chExt cx="4276664" cy="32515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7D22C4-A528-3521-1FA8-DE40DE773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49" y="3473608"/>
              <a:ext cx="4276664" cy="325152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279B17-6ED7-E180-B319-9007F1D63B92}"/>
                </a:ext>
              </a:extLst>
            </p:cNvPr>
            <p:cNvSpPr txBox="1"/>
            <p:nvPr/>
          </p:nvSpPr>
          <p:spPr>
            <a:xfrm>
              <a:off x="4127216" y="5387620"/>
              <a:ext cx="682274" cy="338554"/>
            </a:xfrm>
            <a:prstGeom prst="rect">
              <a:avLst/>
            </a:prstGeom>
            <a:solidFill>
              <a:srgbClr val="C8DE7F"/>
            </a:solidFill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637A5-6D20-9861-0BFC-DC83619653BB}"/>
                </a:ext>
              </a:extLst>
            </p:cNvPr>
            <p:cNvSpPr txBox="1"/>
            <p:nvPr/>
          </p:nvSpPr>
          <p:spPr>
            <a:xfrm>
              <a:off x="1906473" y="4539884"/>
              <a:ext cx="682274" cy="338554"/>
            </a:xfrm>
            <a:prstGeom prst="rect">
              <a:avLst/>
            </a:prstGeom>
            <a:solidFill>
              <a:srgbClr val="ABE0F4"/>
            </a:solidFill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96B010-1CE7-5E1A-C411-40D6DFF3ABC0}"/>
                </a:ext>
              </a:extLst>
            </p:cNvPr>
            <p:cNvCxnSpPr>
              <a:cxnSpLocks/>
            </p:cNvCxnSpPr>
            <p:nvPr/>
          </p:nvCxnSpPr>
          <p:spPr>
            <a:xfrm>
              <a:off x="2843208" y="5016138"/>
              <a:ext cx="0" cy="63572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598545-D557-3DF6-7B51-EA5FA40A9C91}"/>
                </a:ext>
              </a:extLst>
            </p:cNvPr>
            <p:cNvCxnSpPr/>
            <p:nvPr/>
          </p:nvCxnSpPr>
          <p:spPr>
            <a:xfrm flipV="1">
              <a:off x="2843208" y="5930538"/>
              <a:ext cx="0" cy="57476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1941A3-91F6-5746-9758-5427C0C1F071}"/>
                    </a:ext>
                  </a:extLst>
                </p:cNvPr>
                <p:cNvSpPr txBox="1"/>
                <p:nvPr/>
              </p:nvSpPr>
              <p:spPr>
                <a:xfrm>
                  <a:off x="2490633" y="5007429"/>
                  <a:ext cx="330948" cy="307777"/>
                </a:xfrm>
                <a:prstGeom prst="rect">
                  <a:avLst/>
                </a:prstGeom>
                <a:solidFill>
                  <a:srgbClr val="FEE73C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PH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oMath>
                    </m:oMathPara>
                  </a14:m>
                  <a:endParaRPr lang="en-PH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BE2019-AD8F-E9FF-AAEB-B29069EA7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633" y="5007429"/>
                  <a:ext cx="33094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9657F1E-A4E7-3434-9E28-006C533678F2}"/>
                    </a:ext>
                  </a:extLst>
                </p:cNvPr>
                <p:cNvSpPr txBox="1"/>
                <p:nvPr/>
              </p:nvSpPr>
              <p:spPr>
                <a:xfrm>
                  <a:off x="2485550" y="6217921"/>
                  <a:ext cx="330948" cy="307777"/>
                </a:xfrm>
                <a:prstGeom prst="rect">
                  <a:avLst/>
                </a:prstGeom>
                <a:solidFill>
                  <a:srgbClr val="C8DE7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PH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oMath>
                    </m:oMathPara>
                  </a14:m>
                  <a:endParaRPr lang="en-PH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7B54BEF-7615-DEEB-FFB8-6E0F7A8AB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550" y="6217921"/>
                  <a:ext cx="330948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A9EE6B-AF1C-8EFA-B133-56BC6B73F31C}"/>
                    </a:ext>
                  </a:extLst>
                </p:cNvPr>
                <p:cNvSpPr txBox="1"/>
                <p:nvPr/>
              </p:nvSpPr>
              <p:spPr>
                <a:xfrm>
                  <a:off x="1544091" y="3888247"/>
                  <a:ext cx="25318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𝑟𝑒𝑎𝑐𝑡𝑖𝑜𝑛</m:t>
                        </m:r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3A64CAF-47FD-0612-BD2E-B4B4638E9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091" y="3888247"/>
                  <a:ext cx="253187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78E7CE-94D7-1990-DC77-40BE3A6D902A}"/>
                </a:ext>
              </a:extLst>
            </p:cNvPr>
            <p:cNvSpPr txBox="1"/>
            <p:nvPr/>
          </p:nvSpPr>
          <p:spPr>
            <a:xfrm>
              <a:off x="1633938" y="3727182"/>
              <a:ext cx="3090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Reciprocal interaction</a:t>
              </a:r>
              <a:endParaRPr lang="en-PH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C47AD8D-93A9-0200-3AA6-0A30EC0FB302}"/>
              </a:ext>
            </a:extLst>
          </p:cNvPr>
          <p:cNvSpPr txBox="1"/>
          <p:nvPr/>
        </p:nvSpPr>
        <p:spPr>
          <a:xfrm>
            <a:off x="900014" y="1580529"/>
            <a:ext cx="968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Physical interactions between particles that are coupled are typically reciprocal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1CB9DC-911C-B9F7-030D-4B68EC5FF418}"/>
              </a:ext>
            </a:extLst>
          </p:cNvPr>
          <p:cNvSpPr txBox="1"/>
          <p:nvPr/>
        </p:nvSpPr>
        <p:spPr>
          <a:xfrm>
            <a:off x="5410200" y="2749130"/>
            <a:ext cx="4715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There is gravitational force on the book due to Earth and the gravitational force of the book on Earth (action = reaction)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2EA3E-F70F-B95D-270F-FF60C3D0FB07}"/>
              </a:ext>
            </a:extLst>
          </p:cNvPr>
          <p:cNvSpPr txBox="1"/>
          <p:nvPr/>
        </p:nvSpPr>
        <p:spPr>
          <a:xfrm>
            <a:off x="904381" y="6288820"/>
            <a:ext cx="843986" cy="23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from: </a:t>
            </a:r>
            <a:endParaRPr lang="en-PH" sz="9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2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1944-60E4-A2D9-11EC-3E66A162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188" y="2642650"/>
            <a:ext cx="2635624" cy="1572700"/>
          </a:xfrm>
        </p:spPr>
        <p:txBody>
          <a:bodyPr>
            <a:normAutofit fontScale="90000"/>
          </a:bodyPr>
          <a:lstStyle/>
          <a:p>
            <a:r>
              <a:rPr lang="en-PH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8024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C2B4CDF-C8D3-AFD9-1146-A3ED99CB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63" y="1372312"/>
            <a:ext cx="6684567" cy="267500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A68D8B5-0389-CC6B-4E9E-394808321676}"/>
              </a:ext>
            </a:extLst>
          </p:cNvPr>
          <p:cNvGrpSpPr/>
          <p:nvPr/>
        </p:nvGrpSpPr>
        <p:grpSpPr>
          <a:xfrm>
            <a:off x="2064775" y="6033502"/>
            <a:ext cx="4248267" cy="592913"/>
            <a:chOff x="2281083" y="6047234"/>
            <a:chExt cx="4248267" cy="5929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88B3F5-76C7-48A7-20CA-4ED87771C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4668" y="6365057"/>
              <a:ext cx="4004682" cy="2750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AC17F2-0D46-2902-7B45-5D2ABA9C1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8555" y="6121745"/>
              <a:ext cx="3739706" cy="24865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633B8A-0512-94D2-62D9-5A844F4867A3}"/>
                </a:ext>
              </a:extLst>
            </p:cNvPr>
            <p:cNvSpPr txBox="1"/>
            <p:nvPr/>
          </p:nvSpPr>
          <p:spPr>
            <a:xfrm>
              <a:off x="2281083" y="6047234"/>
              <a:ext cx="382148" cy="260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[5]</a:t>
              </a:r>
              <a:endParaRPr lang="en-PH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CE8E13-CA32-036B-B010-B02CAB4CABC5}"/>
                </a:ext>
              </a:extLst>
            </p:cNvPr>
            <p:cNvSpPr txBox="1"/>
            <p:nvPr/>
          </p:nvSpPr>
          <p:spPr>
            <a:xfrm>
              <a:off x="2281083" y="6307718"/>
              <a:ext cx="3821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[6]</a:t>
              </a:r>
              <a:endParaRPr lang="en-PH" sz="11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21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AD68C5F-77C1-FB08-4673-FFA798C5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Biophysical Model 1: Hair bundle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F70862-9AB8-A077-82BD-F1971ECB878D}"/>
                  </a:ext>
                </a:extLst>
              </p:cNvPr>
              <p:cNvSpPr txBox="1"/>
              <p:nvPr/>
            </p:nvSpPr>
            <p:spPr>
              <a:xfrm>
                <a:off x="1007005" y="4047314"/>
                <a:ext cx="79764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=  position of the hair bundle </a:t>
                </a:r>
                <a14:m>
                  <m:oMath xmlns:m="http://schemas.openxmlformats.org/officeDocument/2006/math">
                    <m:r>
                      <a:rPr lang="en-PH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PH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PH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= active force generated by the molecular motors inside the hair bundle </a:t>
                </a:r>
                <a14:m>
                  <m:oMath xmlns:m="http://schemas.openxmlformats.org/officeDocument/2006/math">
                    <m:r>
                      <a:rPr lang="en-PH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PH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PH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F70862-9AB8-A077-82BD-F1971ECB8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05" y="4047314"/>
                <a:ext cx="7976479" cy="553998"/>
              </a:xfrm>
              <a:prstGeom prst="rect">
                <a:avLst/>
              </a:prstGeom>
              <a:blipFill>
                <a:blip r:embed="rId6"/>
                <a:stretch>
                  <a:fillRect l="-993" t="-14286" r="-382" b="-241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439E93DE-AB68-5006-D7FA-8BDE47DFD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102" y="4595522"/>
            <a:ext cx="4961796" cy="996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8F638-883B-54B1-EF41-92AFD3CDE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8842" y="6253951"/>
            <a:ext cx="4976850" cy="369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E782DB-492D-C7BC-FFB4-A89F0DB3E47C}"/>
              </a:ext>
            </a:extLst>
          </p:cNvPr>
          <p:cNvSpPr txBox="1"/>
          <p:nvPr/>
        </p:nvSpPr>
        <p:spPr>
          <a:xfrm>
            <a:off x="977154" y="6364183"/>
            <a:ext cx="129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 [5-6] </a:t>
            </a:r>
            <a:endParaRPr lang="en-PH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49F918-EB48-F0E4-4A84-D85CEAFA9BBE}"/>
              </a:ext>
            </a:extLst>
          </p:cNvPr>
          <p:cNvSpPr/>
          <p:nvPr/>
        </p:nvSpPr>
        <p:spPr>
          <a:xfrm>
            <a:off x="5737411" y="5082988"/>
            <a:ext cx="529940" cy="402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C39FB0-68DE-9DDA-0E3F-A319FB178BAF}"/>
              </a:ext>
            </a:extLst>
          </p:cNvPr>
          <p:cNvSpPr/>
          <p:nvPr/>
        </p:nvSpPr>
        <p:spPr>
          <a:xfrm>
            <a:off x="6409763" y="4727399"/>
            <a:ext cx="412887" cy="402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91DF6-8315-C45F-E31B-AC358739D94C}"/>
              </a:ext>
            </a:extLst>
          </p:cNvPr>
          <p:cNvSpPr txBox="1"/>
          <p:nvPr/>
        </p:nvSpPr>
        <p:spPr>
          <a:xfrm>
            <a:off x="6955577" y="6078866"/>
            <a:ext cx="11648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from: </a:t>
            </a:r>
            <a:endParaRPr lang="en-PH" sz="1100" dirty="0"/>
          </a:p>
        </p:txBody>
      </p:sp>
    </p:spTree>
    <p:extLst>
      <p:ext uri="{BB962C8B-B14F-4D97-AF65-F5344CB8AC3E}">
        <p14:creationId xmlns:p14="http://schemas.microsoft.com/office/powerpoint/2010/main" val="249325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22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AD68C5F-77C1-FB08-4673-FFA798C5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Biophysical Model 1: Hair bundle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F70862-9AB8-A077-82BD-F1971ECB878D}"/>
                  </a:ext>
                </a:extLst>
              </p:cNvPr>
              <p:cNvSpPr txBox="1"/>
              <p:nvPr/>
            </p:nvSpPr>
            <p:spPr>
              <a:xfrm>
                <a:off x="1007005" y="4057148"/>
                <a:ext cx="79764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=  position of the hair bundle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= active force generated by the molecular motors inside the hair bundle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F70862-9AB8-A077-82BD-F1971ECB8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05" y="4057148"/>
                <a:ext cx="7976479" cy="553998"/>
              </a:xfrm>
              <a:prstGeom prst="rect">
                <a:avLst/>
              </a:prstGeom>
              <a:blipFill>
                <a:blip r:embed="rId3"/>
                <a:stretch>
                  <a:fillRect l="-993" t="-14444" r="-382" b="-2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E8BBBED-7E5E-E03E-BD72-8B08E32C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06" y="4657729"/>
            <a:ext cx="4830176" cy="874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0E8A90-63F8-0631-CAE0-752E612AD9C2}"/>
              </a:ext>
            </a:extLst>
          </p:cNvPr>
          <p:cNvSpPr txBox="1"/>
          <p:nvPr/>
        </p:nvSpPr>
        <p:spPr>
          <a:xfrm>
            <a:off x="4276725" y="5534560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Uncoupled case: Equilibrium limit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17C80B-AF96-E3B8-9088-A817E4D3F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363" y="1382146"/>
            <a:ext cx="6684567" cy="267500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BDC1BC2-4FB3-5D4E-8077-9B2B896BA67D}"/>
              </a:ext>
            </a:extLst>
          </p:cNvPr>
          <p:cNvGrpSpPr/>
          <p:nvPr/>
        </p:nvGrpSpPr>
        <p:grpSpPr>
          <a:xfrm>
            <a:off x="2064775" y="6033502"/>
            <a:ext cx="4248267" cy="592913"/>
            <a:chOff x="2281083" y="6047234"/>
            <a:chExt cx="4248267" cy="5929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45B576-A0F3-8C9C-8C50-16731EB8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4668" y="6365057"/>
              <a:ext cx="4004682" cy="2750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0E18716-95DB-24A8-45D9-0707BD94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8555" y="6121745"/>
              <a:ext cx="3739706" cy="248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1EAE86-028F-5CF7-6051-531B0D6830A2}"/>
                </a:ext>
              </a:extLst>
            </p:cNvPr>
            <p:cNvSpPr txBox="1"/>
            <p:nvPr/>
          </p:nvSpPr>
          <p:spPr>
            <a:xfrm>
              <a:off x="2281083" y="6047234"/>
              <a:ext cx="382148" cy="260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[5]</a:t>
              </a:r>
              <a:endParaRPr lang="en-PH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4D9B9A-256E-32A0-9F07-B02DC4B51DC4}"/>
                </a:ext>
              </a:extLst>
            </p:cNvPr>
            <p:cNvSpPr txBox="1"/>
            <p:nvPr/>
          </p:nvSpPr>
          <p:spPr>
            <a:xfrm>
              <a:off x="2281083" y="6307718"/>
              <a:ext cx="3821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[6]</a:t>
              </a:r>
              <a:endParaRPr lang="en-PH" sz="11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1E30F91-CD0E-0166-BD99-686A0D3FF120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88E3BC-7255-D2C8-C491-67A13B67A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8842" y="6253951"/>
            <a:ext cx="4976850" cy="3691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BAF336-0654-D620-BD89-BECF64DBF68F}"/>
              </a:ext>
            </a:extLst>
          </p:cNvPr>
          <p:cNvSpPr txBox="1"/>
          <p:nvPr/>
        </p:nvSpPr>
        <p:spPr>
          <a:xfrm>
            <a:off x="977154" y="6364183"/>
            <a:ext cx="129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 [5-6] </a:t>
            </a:r>
            <a:endParaRPr lang="en-PH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31EDEB-F918-B128-3E9A-B53CADA73FC5}"/>
              </a:ext>
            </a:extLst>
          </p:cNvPr>
          <p:cNvSpPr txBox="1"/>
          <p:nvPr/>
        </p:nvSpPr>
        <p:spPr>
          <a:xfrm>
            <a:off x="6955577" y="6078866"/>
            <a:ext cx="11648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from: </a:t>
            </a:r>
            <a:endParaRPr lang="en-PH" sz="1100" dirty="0"/>
          </a:p>
        </p:txBody>
      </p:sp>
      <p:sp>
        <p:nvSpPr>
          <p:cNvPr id="25" name="Slide Number Placeholder 10">
            <a:extLst>
              <a:ext uri="{FF2B5EF4-FFF2-40B4-BE49-F238E27FC236}">
                <a16:creationId xmlns:a16="http://schemas.microsoft.com/office/drawing/2014/main" id="{D0DF8739-D9F0-151F-832B-3416E7AAF0C8}"/>
              </a:ext>
            </a:extLst>
          </p:cNvPr>
          <p:cNvSpPr txBox="1">
            <a:spLocks/>
          </p:cNvSpPr>
          <p:nvPr/>
        </p:nvSpPr>
        <p:spPr>
          <a:xfrm>
            <a:off x="8915400" y="6555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pPr/>
              <a:t>22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4F0DD3-9A2D-A610-9339-98243EE5D583}"/>
              </a:ext>
            </a:extLst>
          </p:cNvPr>
          <p:cNvSpPr/>
          <p:nvPr/>
        </p:nvSpPr>
        <p:spPr>
          <a:xfrm>
            <a:off x="5737411" y="5082988"/>
            <a:ext cx="529940" cy="402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43CA53-81E4-F315-6D36-132576DA544B}"/>
              </a:ext>
            </a:extLst>
          </p:cNvPr>
          <p:cNvSpPr/>
          <p:nvPr/>
        </p:nvSpPr>
        <p:spPr>
          <a:xfrm>
            <a:off x="6409763" y="4727399"/>
            <a:ext cx="412887" cy="402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5028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 function – </a:t>
            </a:r>
            <a:r>
              <a:rPr lang="en-PH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Numerics</a:t>
            </a:r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Analytical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23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98B53-23BA-3775-2F4A-2A00CE5C758A}"/>
              </a:ext>
            </a:extLst>
          </p:cNvPr>
          <p:cNvSpPr txBox="1"/>
          <p:nvPr/>
        </p:nvSpPr>
        <p:spPr>
          <a:xfrm>
            <a:off x="3896122" y="5971887"/>
            <a:ext cx="57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Non-equilibrium case shows a peak at 8 Hz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76D8E3-EA45-A029-1571-6407475D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11" y="5516719"/>
            <a:ext cx="6152599" cy="30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8FD87-141A-9A9C-54F3-9A97C5F1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064" y="1837578"/>
            <a:ext cx="1351955" cy="797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F43AA9-1DA5-C762-9B0F-3A56A2C9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047" y="1862413"/>
            <a:ext cx="1358185" cy="809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69544-CA0E-0F7B-D93A-ED78DDB54EF9}"/>
                  </a:ext>
                </a:extLst>
              </p:cNvPr>
              <p:cNvSpPr txBox="1"/>
              <p:nvPr/>
            </p:nvSpPr>
            <p:spPr>
              <a:xfrm>
                <a:off x="1823704" y="2125409"/>
                <a:ext cx="1745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𝑐𝑜𝑢𝑝𝑙𝑖𝑛𝑔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69544-CA0E-0F7B-D93A-ED78DDB5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04" y="2125409"/>
                <a:ext cx="1745414" cy="276999"/>
              </a:xfrm>
              <a:prstGeom prst="rect">
                <a:avLst/>
              </a:prstGeom>
              <a:blipFill>
                <a:blip r:embed="rId6"/>
                <a:stretch>
                  <a:fillRect l="-4196" t="-4444" r="-2797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2F26D8-5444-63C8-EA1E-CB99FCA4F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5" y="2638001"/>
            <a:ext cx="3986314" cy="2989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0CCB1-F2BF-84DA-8851-30D42ECC2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04" y="2635045"/>
            <a:ext cx="3986314" cy="29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0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 function – </a:t>
            </a:r>
            <a:r>
              <a:rPr lang="en-PH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Numerics</a:t>
            </a:r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Analytical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24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C58ECF-0614-DAAE-EE80-C9F81A58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06" y="2086162"/>
            <a:ext cx="4212597" cy="2904856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EBF35-ED68-5B4E-A6DE-5141474B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5" y="2151618"/>
            <a:ext cx="3986314" cy="2989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C64D4B-0087-464B-3A0F-4DF281EAD229}"/>
              </a:ext>
            </a:extLst>
          </p:cNvPr>
          <p:cNvSpPr txBox="1"/>
          <p:nvPr/>
        </p:nvSpPr>
        <p:spPr>
          <a:xfrm>
            <a:off x="188259" y="2934918"/>
            <a:ext cx="157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In agreement with results from Berger, et.al</a:t>
            </a:r>
            <a:r>
              <a:rPr lang="en-PH" baseline="30000" dirty="0">
                <a:latin typeface="Arial" panose="020B0604020202020204" pitchFamily="34" charset="0"/>
                <a:cs typeface="Arial" panose="020B0604020202020204" pitchFamily="34" charset="0"/>
              </a:rPr>
              <a:t>[7]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475D04-A4AF-4753-81F2-F8467DA76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557" y="6189752"/>
            <a:ext cx="4976850" cy="3691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342307-4A6B-29AB-94F3-A68454C14845}"/>
              </a:ext>
            </a:extLst>
          </p:cNvPr>
          <p:cNvSpPr txBox="1"/>
          <p:nvPr/>
        </p:nvSpPr>
        <p:spPr>
          <a:xfrm>
            <a:off x="6866789" y="618509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</a:t>
            </a:r>
            <a:endParaRPr lang="en-PH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5B9A4-5F50-9C14-B985-5E18F684C216}"/>
              </a:ext>
            </a:extLst>
          </p:cNvPr>
          <p:cNvSpPr txBox="1"/>
          <p:nvPr/>
        </p:nvSpPr>
        <p:spPr>
          <a:xfrm>
            <a:off x="3915578" y="5392739"/>
            <a:ext cx="57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Non-equilibrium case shows a peak at 8 Hz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44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function – Analytical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25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35C6-8BF7-79CD-68DD-8DFAE882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57" y="1506072"/>
            <a:ext cx="7258486" cy="292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1C41C-AF66-50AF-8AE3-7B931F90F4D8}"/>
              </a:ext>
            </a:extLst>
          </p:cNvPr>
          <p:cNvSpPr txBox="1"/>
          <p:nvPr/>
        </p:nvSpPr>
        <p:spPr>
          <a:xfrm>
            <a:off x="3164541" y="4560249"/>
            <a:ext cx="710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Non-equilibrium: shows a peak at 8 Hz (real part), and a sign change at 8 Hz (imaginary part)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5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function – Analytical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26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35C6-8BF7-79CD-68DD-8DFAE882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57" y="1506072"/>
            <a:ext cx="7258486" cy="292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89346-E21C-D018-69A4-C7815184C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53" y="1519708"/>
            <a:ext cx="3794500" cy="2576083"/>
          </a:xfrm>
          <a:prstGeom prst="rect">
            <a:avLst/>
          </a:prstGeom>
          <a:ln w="31750"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29BEC-60CF-B035-8E37-FB42BF29C949}"/>
              </a:ext>
            </a:extLst>
          </p:cNvPr>
          <p:cNvSpPr txBox="1"/>
          <p:nvPr/>
        </p:nvSpPr>
        <p:spPr>
          <a:xfrm>
            <a:off x="3164541" y="4560249"/>
            <a:ext cx="710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Non-equilibrium: shows a peak at 8 Hz (real part), and a sign change at 8 Hz (imaginary part)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CA722-3758-2414-19D0-725537AC432C}"/>
              </a:ext>
            </a:extLst>
          </p:cNvPr>
          <p:cNvSpPr txBox="1"/>
          <p:nvPr/>
        </p:nvSpPr>
        <p:spPr>
          <a:xfrm>
            <a:off x="636494" y="2321859"/>
            <a:ext cx="157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In agreement with results from Berger, et.al</a:t>
            </a:r>
            <a:r>
              <a:rPr lang="en-PH" baseline="30000" dirty="0">
                <a:latin typeface="Arial" panose="020B0604020202020204" pitchFamily="34" charset="0"/>
                <a:cs typeface="Arial" panose="020B0604020202020204" pitchFamily="34" charset="0"/>
              </a:rPr>
              <a:t>[7]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6D7022-C1E7-D36F-F5DA-78F4E8639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557" y="6189752"/>
            <a:ext cx="4976850" cy="369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E68B1D-8779-4E7F-1DCB-9AF2F7DC3E0C}"/>
              </a:ext>
            </a:extLst>
          </p:cNvPr>
          <p:cNvSpPr txBox="1"/>
          <p:nvPr/>
        </p:nvSpPr>
        <p:spPr>
          <a:xfrm>
            <a:off x="6866789" y="618509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</a:t>
            </a:r>
            <a:endParaRPr lang="en-PH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5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rate (</a:t>
            </a:r>
            <a:r>
              <a:rPr lang="en-PH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Numerics</a:t>
            </a:r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27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A1133-4700-F8E2-710E-A48C9E45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91" y="1858356"/>
            <a:ext cx="6837910" cy="2784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C2E58-27D3-8CA4-34D9-BF5E615C452D}"/>
              </a:ext>
            </a:extLst>
          </p:cNvPr>
          <p:cNvSpPr txBox="1"/>
          <p:nvPr/>
        </p:nvSpPr>
        <p:spPr>
          <a:xfrm>
            <a:off x="3784600" y="1521942"/>
            <a:ext cx="49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Cumulative Stochastic Heat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8F747-E546-5E8D-A0A6-EF62E6FFA7FA}"/>
              </a:ext>
            </a:extLst>
          </p:cNvPr>
          <p:cNvSpPr txBox="1"/>
          <p:nvPr/>
        </p:nvSpPr>
        <p:spPr>
          <a:xfrm>
            <a:off x="9011265" y="5294833"/>
            <a:ext cx="2342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Non-zero heat rate for non-equilibrium system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B8095-1BD9-A0D1-0C26-E6AF141B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52" y="4979381"/>
            <a:ext cx="6088213" cy="14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2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dissipation from violation of FDT (Analytical solution)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28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EE67E-13AF-8004-3198-6C068D0B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84" y="1446587"/>
            <a:ext cx="7487050" cy="30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3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dissipation from violation of FDT (Analytical solution)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29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EE67E-13AF-8004-3198-6C068D0B1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22"/>
          <a:stretch/>
        </p:blipFill>
        <p:spPr>
          <a:xfrm>
            <a:off x="1971584" y="1446587"/>
            <a:ext cx="3756863" cy="3053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8FC11-5F8B-F12C-1284-818A7830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234" y="5303186"/>
            <a:ext cx="4380373" cy="91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20CA91-528B-917C-F7F4-9024345C97E0}"/>
                  </a:ext>
                </a:extLst>
              </p:cNvPr>
              <p:cNvSpPr txBox="1"/>
              <p:nvPr/>
            </p:nvSpPr>
            <p:spPr>
              <a:xfrm>
                <a:off x="8399890" y="5300349"/>
                <a:ext cx="23425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Non-zero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for non-equilibrium system</a:t>
                </a:r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20CA91-528B-917C-F7F4-9024345C9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890" y="5300349"/>
                <a:ext cx="2342535" cy="923330"/>
              </a:xfrm>
              <a:prstGeom prst="rect">
                <a:avLst/>
              </a:prstGeom>
              <a:blipFill>
                <a:blip r:embed="rId5"/>
                <a:stretch>
                  <a:fillRect l="-2344" t="-3289" b="-92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5C15C9-978D-E467-44D9-3B1FA06AA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891" y="4551466"/>
            <a:ext cx="4061057" cy="590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583EE-2AB5-243F-3995-AB3786237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8" y="1433319"/>
            <a:ext cx="3756864" cy="2817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4C8222-5B74-E730-5945-5F8C092A7414}"/>
                  </a:ext>
                </a:extLst>
              </p:cNvPr>
              <p:cNvSpPr txBox="1"/>
              <p:nvPr/>
            </p:nvSpPr>
            <p:spPr>
              <a:xfrm>
                <a:off x="9489141" y="3048794"/>
                <a:ext cx="2017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dissipation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4C8222-5B74-E730-5945-5F8C092A7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141" y="3048794"/>
                <a:ext cx="2017059" cy="369332"/>
              </a:xfrm>
              <a:prstGeom prst="rect">
                <a:avLst/>
              </a:prstGeom>
              <a:blipFill>
                <a:blip r:embed="rId8"/>
                <a:stretch>
                  <a:fillRect l="-2719"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5EA70-9527-4CEF-C1AF-6954FFC18C37}"/>
              </a:ext>
            </a:extLst>
          </p:cNvPr>
          <p:cNvCxnSpPr>
            <a:stCxn id="13" idx="1"/>
          </p:cNvCxnSpPr>
          <p:nvPr/>
        </p:nvCxnSpPr>
        <p:spPr>
          <a:xfrm flipH="1">
            <a:off x="8292353" y="3233460"/>
            <a:ext cx="1196788" cy="195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D06C043-C097-767F-FCE2-793EE15D7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946" y="4277274"/>
            <a:ext cx="1691868" cy="2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6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Non-reciprocal interactions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7AD8D-93A9-0200-3AA6-0A30EC0FB302}"/>
              </a:ext>
            </a:extLst>
          </p:cNvPr>
          <p:cNvSpPr txBox="1"/>
          <p:nvPr/>
        </p:nvSpPr>
        <p:spPr>
          <a:xfrm>
            <a:off x="900014" y="1580529"/>
            <a:ext cx="968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However, reciprocal interactions are often broken in models of many complex living systems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64A2CA-83CA-29F1-E0B2-5D024905F6D7}"/>
              </a:ext>
            </a:extLst>
          </p:cNvPr>
          <p:cNvGrpSpPr/>
          <p:nvPr/>
        </p:nvGrpSpPr>
        <p:grpSpPr>
          <a:xfrm>
            <a:off x="5632801" y="2385075"/>
            <a:ext cx="2656159" cy="2597946"/>
            <a:chOff x="1742149" y="285802"/>
            <a:chExt cx="4928497" cy="482048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0DD6266-ACF2-4306-8A32-D053044C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149" y="1822480"/>
              <a:ext cx="1779986" cy="177998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6D961B9-83B7-A426-3EFE-DE28E8DF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6" y="1082758"/>
              <a:ext cx="1779986" cy="177998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EA3F077-8C41-179E-3495-F9558C51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660" y="1766566"/>
              <a:ext cx="1779986" cy="177998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4670C22-45A6-9AA5-4642-635A0C8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782" y="2562199"/>
              <a:ext cx="1779986" cy="177998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8DD6AD-C1FB-8479-231B-F1A06A1A1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285802"/>
              <a:ext cx="1779986" cy="177998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80D1B85-4DB4-83B6-D45A-55144A66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3326301"/>
              <a:ext cx="1779986" cy="1779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662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between Heat Rate and Energy Dissipation Rate from the Violation of FDT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30</a:t>
            </a:fld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EA6130-481C-BB66-8589-B49A43EE568C}"/>
                  </a:ext>
                </a:extLst>
              </p:cNvPr>
              <p:cNvSpPr txBox="1"/>
              <p:nvPr/>
            </p:nvSpPr>
            <p:spPr>
              <a:xfrm>
                <a:off x="2649070" y="2482621"/>
                <a:ext cx="3935506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PH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PH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PH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PH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EA6130-481C-BB66-8589-B49A43EE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070" y="2482621"/>
                <a:ext cx="3935506" cy="689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27C23B2-CD09-4EF6-BE0A-FAD11ED90426}"/>
              </a:ext>
            </a:extLst>
          </p:cNvPr>
          <p:cNvSpPr txBox="1"/>
          <p:nvPr/>
        </p:nvSpPr>
        <p:spPr>
          <a:xfrm>
            <a:off x="1228165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about for 2-dimensional systems exhibiting non-reciprocal interactions?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1A413-8E58-D311-BDD1-C1E02DF3F80E}"/>
              </a:ext>
            </a:extLst>
          </p:cNvPr>
          <p:cNvSpPr txBox="1"/>
          <p:nvPr/>
        </p:nvSpPr>
        <p:spPr>
          <a:xfrm>
            <a:off x="1228165" y="21304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 1-dimensional system: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A9A8CA-B6CA-C493-80AF-9A7CD5C4E23D}"/>
                  </a:ext>
                </a:extLst>
              </p:cNvPr>
              <p:cNvSpPr txBox="1"/>
              <p:nvPr/>
            </p:nvSpPr>
            <p:spPr>
              <a:xfrm>
                <a:off x="2102221" y="4360349"/>
                <a:ext cx="9251579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PH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PH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PH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PH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PH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PH" sz="4000" dirty="0"/>
                  <a:t>?      or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4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PH" sz="4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PH" sz="40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PH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PH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PH" sz="4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PH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PH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PH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PH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PH" sz="4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PH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PH" sz="4000" dirty="0"/>
                  <a:t>?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A9A8CA-B6CA-C493-80AF-9A7CD5C4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221" y="4360349"/>
                <a:ext cx="9251579" cy="689035"/>
              </a:xfrm>
              <a:prstGeom prst="rect">
                <a:avLst/>
              </a:prstGeom>
              <a:blipFill>
                <a:blip r:embed="rId4"/>
                <a:stretch>
                  <a:fillRect t="-15044" b="-407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6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1B027-F262-8607-FC91-3277125F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68" y="6181474"/>
            <a:ext cx="4452173" cy="443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Biophysical Model 2: Cellular sensor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PH" sz="2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esults</a:t>
            </a:r>
            <a:endParaRPr lang="en-PH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31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4A8DC-D254-B039-71A9-26855834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243" y="1446587"/>
            <a:ext cx="3663410" cy="3049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700EAF-4DEA-0C00-9E62-D0591366416F}"/>
                  </a:ext>
                </a:extLst>
              </p:cNvPr>
              <p:cNvSpPr txBox="1"/>
              <p:nvPr/>
            </p:nvSpPr>
            <p:spPr>
              <a:xfrm>
                <a:off x="1193107" y="4439458"/>
                <a:ext cx="45818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= receptor sensing the signal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PH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= signal: external ligand concentration (x)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700EAF-4DEA-0C00-9E62-D0591366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07" y="4439458"/>
                <a:ext cx="4581895" cy="553998"/>
              </a:xfrm>
              <a:prstGeom prst="rect">
                <a:avLst/>
              </a:prstGeom>
              <a:blipFill>
                <a:blip r:embed="rId5"/>
                <a:stretch>
                  <a:fillRect l="-1864" t="-14286" r="-2130" b="-252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C48A61-C160-B96D-58A9-879BAFDE9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424" y="5032471"/>
            <a:ext cx="5085576" cy="900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98FC6-5337-49B6-AF35-E60DD04F4107}"/>
              </a:ext>
            </a:extLst>
          </p:cNvPr>
          <p:cNvSpPr txBox="1"/>
          <p:nvPr/>
        </p:nvSpPr>
        <p:spPr>
          <a:xfrm>
            <a:off x="4602854" y="5932910"/>
            <a:ext cx="264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Unidirectional coupling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Rate and Energy Dissipation from violation of FDT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Results: Cellular Sensor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32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05112-02B4-1EEC-2628-C0A5BA7D3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79661" y="1410774"/>
            <a:ext cx="3816340" cy="3156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50C54-071B-15B2-66E9-AC32A18B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953" y="4678461"/>
            <a:ext cx="6772494" cy="917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61FEBF-3DAA-4FE7-31B7-6B2474482AE9}"/>
                  </a:ext>
                </a:extLst>
              </p:cNvPr>
              <p:cNvSpPr txBox="1"/>
              <p:nvPr/>
            </p:nvSpPr>
            <p:spPr>
              <a:xfrm>
                <a:off x="2228885" y="5725021"/>
                <a:ext cx="87113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unidirectionally coupled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at non-equilibrium characterized with a non-zero heat rate and energy dissipation</a:t>
                </a:r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61FEBF-3DAA-4FE7-31B7-6B2474482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85" y="5725021"/>
                <a:ext cx="8711381" cy="646331"/>
              </a:xfrm>
              <a:prstGeom prst="rect">
                <a:avLst/>
              </a:prstGeom>
              <a:blipFill>
                <a:blip r:embed="rId5"/>
                <a:stretch>
                  <a:fillRect l="-630" t="-4717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CAE4401-B1BA-3259-C2FF-B6EE41B1E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00" y="1410774"/>
            <a:ext cx="3816340" cy="2862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F91F96-6880-446F-6D4A-F9504790D26B}"/>
                  </a:ext>
                </a:extLst>
              </p:cNvPr>
              <p:cNvSpPr txBox="1"/>
              <p:nvPr/>
            </p:nvSpPr>
            <p:spPr>
              <a:xfrm>
                <a:off x="9489141" y="2212213"/>
                <a:ext cx="2017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dissipation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F91F96-6880-446F-6D4A-F9504790D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141" y="2212213"/>
                <a:ext cx="2017059" cy="369332"/>
              </a:xfrm>
              <a:prstGeom prst="rect">
                <a:avLst/>
              </a:prstGeom>
              <a:blipFill>
                <a:blip r:embed="rId7"/>
                <a:stretch>
                  <a:fillRect l="-2719" t="-10000" b="-2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29874B-EB2A-2812-9B50-084887397CFB}"/>
              </a:ext>
            </a:extLst>
          </p:cNvPr>
          <p:cNvCxnSpPr>
            <a:stCxn id="12" idx="1"/>
          </p:cNvCxnSpPr>
          <p:nvPr/>
        </p:nvCxnSpPr>
        <p:spPr>
          <a:xfrm flipH="1">
            <a:off x="8292353" y="2396879"/>
            <a:ext cx="1196788" cy="195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8D0213A-4792-3168-536D-7C39A9B1C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8343" y="4307099"/>
            <a:ext cx="2857104" cy="2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8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Degrees of Reciprocity: Isothermal conditions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PH" sz="2400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esults</a:t>
                </a:r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Heat rate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Energy dissipation from violation of FDT</a:t>
                </a: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  <a:blipFill>
                <a:blip r:embed="rId3"/>
                <a:stretch>
                  <a:fillRect l="-928" t="-7229" b="-204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33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3412C-2D3A-3CB8-1131-60FBE7735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61"/>
          <a:stretch/>
        </p:blipFill>
        <p:spPr>
          <a:xfrm>
            <a:off x="1044210" y="3292092"/>
            <a:ext cx="4244708" cy="3139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28A6A-38BA-CD0C-B714-35B3B2EB1BF0}"/>
                  </a:ext>
                </a:extLst>
              </p:cNvPr>
              <p:cNvSpPr txBox="1"/>
              <p:nvPr/>
            </p:nvSpPr>
            <p:spPr>
              <a:xfrm>
                <a:off x="1282032" y="2488192"/>
                <a:ext cx="9287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, we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. Isothermal condition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28A6A-38BA-CD0C-B714-35B3B2EB1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32" y="2488192"/>
                <a:ext cx="9287645" cy="369332"/>
              </a:xfrm>
              <a:prstGeom prst="rect">
                <a:avLst/>
              </a:prstGeom>
              <a:blipFill>
                <a:blip r:embed="rId5"/>
                <a:stretch>
                  <a:fillRect l="-525"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00074A-DAC3-4D6C-AA41-B4BCDE79B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650" y="3087305"/>
            <a:ext cx="5883150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81C9E-29CD-E396-CAA1-BBD1D329C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741" y="4491815"/>
            <a:ext cx="5799323" cy="1044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DE2BA-44F3-2ED4-FC1E-3C878CF80F5C}"/>
                  </a:ext>
                </a:extLst>
              </p:cNvPr>
              <p:cNvSpPr txBox="1"/>
              <p:nvPr/>
            </p:nvSpPr>
            <p:spPr>
              <a:xfrm>
                <a:off x="7816646" y="5481269"/>
                <a:ext cx="2851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PH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uncoupled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PH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DE2BA-44F3-2ED4-FC1E-3C878CF8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646" y="5481269"/>
                <a:ext cx="2851934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7593E7A-8062-D3C9-64E0-433A9E057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290" y="5955957"/>
            <a:ext cx="2872989" cy="281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82B204-1268-5D84-1B57-3055F676616C}"/>
              </a:ext>
            </a:extLst>
          </p:cNvPr>
          <p:cNvSpPr txBox="1"/>
          <p:nvPr/>
        </p:nvSpPr>
        <p:spPr>
          <a:xfrm>
            <a:off x="6284393" y="6270713"/>
            <a:ext cx="36163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PH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has non-reciprocal coupling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ADEE7-E1F0-D610-6C25-052538ACEB6B}"/>
              </a:ext>
            </a:extLst>
          </p:cNvPr>
          <p:cNvSpPr txBox="1"/>
          <p:nvPr/>
        </p:nvSpPr>
        <p:spPr>
          <a:xfrm>
            <a:off x="6174657" y="4131829"/>
            <a:ext cx="581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has reciprocal coupling</a:t>
            </a:r>
            <a:endParaRPr lang="en-PH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8936B-E51E-9A92-1C8C-087E02FA03FF}"/>
              </a:ext>
            </a:extLst>
          </p:cNvPr>
          <p:cNvSpPr txBox="1"/>
          <p:nvPr/>
        </p:nvSpPr>
        <p:spPr>
          <a:xfrm>
            <a:off x="9695329" y="1573919"/>
            <a:ext cx="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27B4-2C06-7F2C-0B46-5D506D4EB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147" y="1446587"/>
            <a:ext cx="3792112" cy="7847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EA92F0-35E9-3524-27B6-E36DC0EF37D5}"/>
              </a:ext>
            </a:extLst>
          </p:cNvPr>
          <p:cNvCxnSpPr/>
          <p:nvPr/>
        </p:nvCxnSpPr>
        <p:spPr>
          <a:xfrm>
            <a:off x="155643" y="2286244"/>
            <a:ext cx="1089783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45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Degrees of Reciprocity: Isothermal conditions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PH" sz="2400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esults</a:t>
                </a:r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Heat rate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Energy dissipation from violation of FDT</a:t>
                </a: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  <a:blipFill>
                <a:blip r:embed="rId3"/>
                <a:stretch>
                  <a:fillRect l="-928" t="-7229" b="-204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34</a:t>
            </a:fld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28A6A-38BA-CD0C-B714-35B3B2EB1BF0}"/>
                  </a:ext>
                </a:extLst>
              </p:cNvPr>
              <p:cNvSpPr txBox="1"/>
              <p:nvPr/>
            </p:nvSpPr>
            <p:spPr>
              <a:xfrm>
                <a:off x="1282032" y="1582755"/>
                <a:ext cx="9287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, we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. Isothermal condition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28A6A-38BA-CD0C-B714-35B3B2EB1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32" y="1582755"/>
                <a:ext cx="9287645" cy="369332"/>
              </a:xfrm>
              <a:prstGeom prst="rect">
                <a:avLst/>
              </a:prstGeom>
              <a:blipFill>
                <a:blip r:embed="rId4"/>
                <a:stretch>
                  <a:fillRect l="-525" t="-10000" b="-2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CB47EFC-F84F-7771-CF56-E79DBCE2E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04" y="2018109"/>
            <a:ext cx="4849913" cy="363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CD18DF-2D60-65F8-9F7E-85D7EA3FD05A}"/>
                  </a:ext>
                </a:extLst>
              </p:cNvPr>
              <p:cNvSpPr txBox="1"/>
              <p:nvPr/>
            </p:nvSpPr>
            <p:spPr>
              <a:xfrm>
                <a:off x="5100917" y="5711855"/>
                <a:ext cx="6096000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PH" sz="1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PH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PH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PH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PH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PH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CD18DF-2D60-65F8-9F7E-85D7EA3FD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917" y="5711855"/>
                <a:ext cx="6096000" cy="402354"/>
              </a:xfrm>
              <a:prstGeom prst="rect">
                <a:avLst/>
              </a:prstGeom>
              <a:blipFill>
                <a:blip r:embed="rId6"/>
                <a:stretch>
                  <a:fillRect l="-900" t="-4545" b="-196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735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03D15-77CE-ACE7-7A57-3F0A08E55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40" y="5701174"/>
            <a:ext cx="1707577" cy="523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Degrees of Reciprocity: Non-isothermal conditions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PH" sz="2400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esults</a:t>
                </a:r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Heat rate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Energy dissipation from violation of FDT</a:t>
                </a:r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  <a:blipFill>
                <a:blip r:embed="rId4"/>
                <a:stretch>
                  <a:fillRect l="-928" t="-7229" b="-204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35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F6E129-E615-8C23-77C5-5EBA3F14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05" y="1990370"/>
            <a:ext cx="10623677" cy="305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8DF276-7890-8D4C-8AE2-78C4CB069C86}"/>
                  </a:ext>
                </a:extLst>
              </p:cNvPr>
              <p:cNvSpPr txBox="1"/>
              <p:nvPr/>
            </p:nvSpPr>
            <p:spPr>
              <a:xfrm>
                <a:off x="1282031" y="1582755"/>
                <a:ext cx="10515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=−0.5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=300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, we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P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8DF276-7890-8D4C-8AE2-78C4CB06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31" y="1582755"/>
                <a:ext cx="10515599" cy="369332"/>
              </a:xfrm>
              <a:prstGeom prst="rect">
                <a:avLst/>
              </a:prstGeom>
              <a:blipFill>
                <a:blip r:embed="rId6"/>
                <a:stretch>
                  <a:fillRect l="-464" t="-10000" b="-2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86B1F22-4586-9AA0-10E7-C8C50CF51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9931" y="5552863"/>
            <a:ext cx="1846901" cy="671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7E1328-8E37-0DE7-4647-B738CF1D6F37}"/>
                  </a:ext>
                </a:extLst>
              </p:cNvPr>
              <p:cNvSpPr txBox="1"/>
              <p:nvPr/>
            </p:nvSpPr>
            <p:spPr>
              <a:xfrm>
                <a:off x="8183197" y="5160200"/>
                <a:ext cx="36144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Plot is symmetric with respect to the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𝒂</m:t>
                        </m:r>
                      </m:e>
                      <m:sub>
                        <m:r>
                          <a:rPr lang="en-US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𝟎𝟏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:endParaRPr lang="en-P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7E1328-8E37-0DE7-4647-B738CF1D6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197" y="5160200"/>
                <a:ext cx="3614433" cy="584775"/>
              </a:xfrm>
              <a:prstGeom prst="rect">
                <a:avLst/>
              </a:prstGeom>
              <a:blipFill>
                <a:blip r:embed="rId8"/>
                <a:stretch>
                  <a:fillRect l="-843" t="-3125" b="-125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6C1B49C-9008-EFC3-C493-EF69C2307333}"/>
              </a:ext>
            </a:extLst>
          </p:cNvPr>
          <p:cNvSpPr txBox="1"/>
          <p:nvPr/>
        </p:nvSpPr>
        <p:spPr>
          <a:xfrm>
            <a:off x="977153" y="5160200"/>
            <a:ext cx="65131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thermal equilibrium exist when there is non-reciprocal coupling?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Loos, et.al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showed that there is a special case, where a temperature gradient is introduced in the system: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41147-F151-369B-46F2-356D41AE4585}"/>
              </a:ext>
            </a:extLst>
          </p:cNvPr>
          <p:cNvSpPr txBox="1"/>
          <p:nvPr/>
        </p:nvSpPr>
        <p:spPr>
          <a:xfrm>
            <a:off x="6793588" y="580022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(19)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A5586-EBB9-9584-5FEC-7B087E7AA38E}"/>
              </a:ext>
            </a:extLst>
          </p:cNvPr>
          <p:cNvGrpSpPr/>
          <p:nvPr/>
        </p:nvGrpSpPr>
        <p:grpSpPr>
          <a:xfrm>
            <a:off x="1008530" y="6310795"/>
            <a:ext cx="3895164" cy="276999"/>
            <a:chOff x="1008530" y="6199455"/>
            <a:chExt cx="5576046" cy="3965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519293-907F-9590-24D9-5B7B6D310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8413" y="6246075"/>
              <a:ext cx="5276163" cy="3227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A3E2EE-AC70-4F7D-280C-6AA119786D07}"/>
                </a:ext>
              </a:extLst>
            </p:cNvPr>
            <p:cNvSpPr txBox="1"/>
            <p:nvPr/>
          </p:nvSpPr>
          <p:spPr>
            <a:xfrm>
              <a:off x="1008530" y="6199455"/>
              <a:ext cx="814910" cy="39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[8]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PH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592466-AB7A-35A0-4592-CCE8C281D088}"/>
              </a:ext>
            </a:extLst>
          </p:cNvPr>
          <p:cNvSpPr txBox="1"/>
          <p:nvPr/>
        </p:nvSpPr>
        <p:spPr>
          <a:xfrm>
            <a:off x="11082566" y="5677382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(20)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99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PH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onclusions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36</a:t>
            </a:fld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98B24-07D6-0C81-57DB-D6106246F8A6}"/>
                  </a:ext>
                </a:extLst>
              </p:cNvPr>
              <p:cNvSpPr txBox="1"/>
              <p:nvPr/>
            </p:nvSpPr>
            <p:spPr>
              <a:xfrm>
                <a:off x="838199" y="1779639"/>
                <a:ext cx="10515599" cy="2583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value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P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P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P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PH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Hair bundle oscillations show that the system is out of equilibrium.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frequency that contributes the highest to the energy dissipation is at 8 Hz, the bundle’s frequency of spontaneous oscillation.</a:t>
                </a:r>
              </a:p>
              <a:p>
                <a:pPr algn="just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Cellular sensor model shows that the system is out of equilibrium. The frequency that contributes the highest to the energy dissipation is at 0 Hz.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98B24-07D6-0C81-57DB-D6106246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79639"/>
                <a:ext cx="10515599" cy="2583977"/>
              </a:xfrm>
              <a:prstGeom prst="rect">
                <a:avLst/>
              </a:prstGeom>
              <a:blipFill>
                <a:blip r:embed="rId3"/>
                <a:stretch>
                  <a:fillRect l="-174" t="-236" r="-348" b="-21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1DF91C3-2DE1-28DD-0985-90AEE5B573BF}"/>
              </a:ext>
            </a:extLst>
          </p:cNvPr>
          <p:cNvGrpSpPr/>
          <p:nvPr/>
        </p:nvGrpSpPr>
        <p:grpSpPr>
          <a:xfrm>
            <a:off x="4047870" y="1446587"/>
            <a:ext cx="3581096" cy="1667333"/>
            <a:chOff x="4240919" y="1431649"/>
            <a:chExt cx="4096257" cy="19071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B92799-0021-C3BE-F2EB-A4A78C01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0919" y="1431649"/>
              <a:ext cx="4096257" cy="19071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048D73-D6D7-0486-35BB-F1C5F8E0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02283" y="2290348"/>
              <a:ext cx="644846" cy="644846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BB7AA4F-A0F1-A4E4-0BBB-939A03FAC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786" y="4442879"/>
            <a:ext cx="2876290" cy="21517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D3A215-79A9-DDA9-1BB8-900C182C4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546" y="4428931"/>
            <a:ext cx="2882983" cy="21299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ABD24A-B724-F3C2-412B-A92B1FBCD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890" y="5075192"/>
            <a:ext cx="3318798" cy="4839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940323-0EF8-F340-C2EB-D63575066648}"/>
              </a:ext>
            </a:extLst>
          </p:cNvPr>
          <p:cNvSpPr txBox="1"/>
          <p:nvPr/>
        </p:nvSpPr>
        <p:spPr>
          <a:xfrm>
            <a:off x="2079348" y="4780903"/>
            <a:ext cx="250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Violation function: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B559F-8C97-8C09-751A-555C96DD7890}"/>
              </a:ext>
            </a:extLst>
          </p:cNvPr>
          <p:cNvSpPr txBox="1"/>
          <p:nvPr/>
        </p:nvSpPr>
        <p:spPr>
          <a:xfrm>
            <a:off x="6095998" y="4224410"/>
            <a:ext cx="1694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Hair bundle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B97391-8573-4831-619D-C105D40C5B04}"/>
              </a:ext>
            </a:extLst>
          </p:cNvPr>
          <p:cNvSpPr txBox="1"/>
          <p:nvPr/>
        </p:nvSpPr>
        <p:spPr>
          <a:xfrm>
            <a:off x="9197787" y="4248401"/>
            <a:ext cx="1694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Cellular sensor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6623-FE8A-7DBC-E316-26E44AD8C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398" y="2731833"/>
            <a:ext cx="1020908" cy="308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D2EBD-5B62-BFF5-7D89-EDFB6B28789E}"/>
              </a:ext>
            </a:extLst>
          </p:cNvPr>
          <p:cNvSpPr txBox="1"/>
          <p:nvPr/>
        </p:nvSpPr>
        <p:spPr>
          <a:xfrm>
            <a:off x="746282" y="5104122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(21)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19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1944-60E4-A2D9-11EC-3E66A162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498" y="2642650"/>
            <a:ext cx="3919004" cy="157270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P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4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 and Response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Results: Cellular Sensor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38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21DB2-954E-C680-E217-0F061F70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63" y="1615284"/>
            <a:ext cx="4038374" cy="2925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28DB5-BA55-0D7F-9D9C-E34C7110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14" y="1615284"/>
            <a:ext cx="4007641" cy="29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44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 function – </a:t>
            </a:r>
            <a:r>
              <a:rPr lang="en-PH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Numerics</a:t>
            </a:r>
            <a:r>
              <a:rPr lang="en-PH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vs. Analytical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Hair bundle oscillations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39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98B53-23BA-3775-2F4A-2A00CE5C758A}"/>
              </a:ext>
            </a:extLst>
          </p:cNvPr>
          <p:cNvSpPr txBox="1"/>
          <p:nvPr/>
        </p:nvSpPr>
        <p:spPr>
          <a:xfrm>
            <a:off x="4197680" y="5846544"/>
            <a:ext cx="575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Equilibrium: follows a Lorentzian function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Non-equilibrium: shows a peak at 8 Hz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53E473-9745-9294-1896-19BBB11D7C1D}"/>
              </a:ext>
            </a:extLst>
          </p:cNvPr>
          <p:cNvGrpSpPr/>
          <p:nvPr/>
        </p:nvGrpSpPr>
        <p:grpSpPr>
          <a:xfrm>
            <a:off x="2210730" y="2607257"/>
            <a:ext cx="7859170" cy="3211833"/>
            <a:chOff x="2210730" y="1603210"/>
            <a:chExt cx="7859170" cy="3211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5EC9E6-3ED3-4BF4-89FD-E4766051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730" y="1603210"/>
              <a:ext cx="3973900" cy="28970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6A76F1-4B1B-2F32-3C9D-0978C29E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603210"/>
              <a:ext cx="3973900" cy="29094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76D8E3-EA45-A029-1571-6407475D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7611" y="4512672"/>
              <a:ext cx="6152599" cy="30237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E68FD87-141A-9A9C-54F3-9A97C5F1A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064" y="1837578"/>
            <a:ext cx="1351955" cy="797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F43AA9-1DA5-C762-9B0F-3A56A2C99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7047" y="1862413"/>
            <a:ext cx="1358185" cy="809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69544-CA0E-0F7B-D93A-ED78DDB54EF9}"/>
                  </a:ext>
                </a:extLst>
              </p:cNvPr>
              <p:cNvSpPr txBox="1"/>
              <p:nvPr/>
            </p:nvSpPr>
            <p:spPr>
              <a:xfrm>
                <a:off x="1823704" y="2125409"/>
                <a:ext cx="1745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𝑐𝑜𝑢𝑝𝑙𝑖𝑛𝑔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69544-CA0E-0F7B-D93A-ED78DDB5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04" y="2125409"/>
                <a:ext cx="1745414" cy="276999"/>
              </a:xfrm>
              <a:prstGeom prst="rect">
                <a:avLst/>
              </a:prstGeom>
              <a:blipFill>
                <a:blip r:embed="rId8"/>
                <a:stretch>
                  <a:fillRect l="-4196" t="-4444" r="-2797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30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Non-reciprocal interactions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4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7AD8D-93A9-0200-3AA6-0A30EC0FB302}"/>
              </a:ext>
            </a:extLst>
          </p:cNvPr>
          <p:cNvSpPr txBox="1"/>
          <p:nvPr/>
        </p:nvSpPr>
        <p:spPr>
          <a:xfrm>
            <a:off x="900014" y="1580529"/>
            <a:ext cx="968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However, reciprocal interactions are often broken in models of many complex living systems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64A2CA-83CA-29F1-E0B2-5D024905F6D7}"/>
              </a:ext>
            </a:extLst>
          </p:cNvPr>
          <p:cNvGrpSpPr/>
          <p:nvPr/>
        </p:nvGrpSpPr>
        <p:grpSpPr>
          <a:xfrm>
            <a:off x="5632801" y="2385075"/>
            <a:ext cx="3029719" cy="2597946"/>
            <a:chOff x="1742149" y="285802"/>
            <a:chExt cx="5621637" cy="4820485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9CFDE4E-5BDA-ABDC-6EC5-1B3A91009CB6}"/>
                </a:ext>
              </a:extLst>
            </p:cNvPr>
            <p:cNvSpPr/>
            <p:nvPr/>
          </p:nvSpPr>
          <p:spPr>
            <a:xfrm rot="16200000">
              <a:off x="4215817" y="1372647"/>
              <a:ext cx="1979802" cy="1386281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7BFE2977-F1F2-EADE-8C6E-454FB7346D9C}"/>
                </a:ext>
              </a:extLst>
            </p:cNvPr>
            <p:cNvSpPr/>
            <p:nvPr/>
          </p:nvSpPr>
          <p:spPr>
            <a:xfrm rot="16200000">
              <a:off x="5680745" y="2063326"/>
              <a:ext cx="1979802" cy="13862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0DD6266-ACF2-4306-8A32-D053044C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149" y="1822480"/>
              <a:ext cx="1779986" cy="177998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6D961B9-83B7-A426-3EFE-DE28E8DF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6" y="1082758"/>
              <a:ext cx="1779986" cy="177998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EA3F077-8C41-179E-3495-F9558C51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660" y="1766566"/>
              <a:ext cx="1779986" cy="177998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4670C22-45A6-9AA5-4642-635A0C8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782" y="2562199"/>
              <a:ext cx="1779986" cy="177998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8DD6AD-C1FB-8479-231B-F1A06A1A1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285802"/>
              <a:ext cx="1779986" cy="177998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80D1B85-4DB4-83B6-D45A-55144A66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3326301"/>
              <a:ext cx="1779986" cy="1779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67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Degrees of Reciprocity: Isothermal conditions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PH" sz="2400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esults</a:t>
                </a:r>
                <a:r>
                  <a:rPr lang="en-PH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Heat rate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PH" sz="24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FCCA74-11E8-B300-612E-312D0DE50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40021"/>
                <a:ext cx="10515600" cy="504731"/>
              </a:xfrm>
              <a:prstGeom prst="rect">
                <a:avLst/>
              </a:prstGeom>
              <a:blipFill>
                <a:blip r:embed="rId3"/>
                <a:stretch>
                  <a:fillRect l="-928" t="-7229" b="-204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40</a:t>
            </a:fld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28A6A-38BA-CD0C-B714-35B3B2EB1BF0}"/>
                  </a:ext>
                </a:extLst>
              </p:cNvPr>
              <p:cNvSpPr txBox="1"/>
              <p:nvPr/>
            </p:nvSpPr>
            <p:spPr>
              <a:xfrm>
                <a:off x="1282032" y="1582755"/>
                <a:ext cx="8550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, we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. Isothermal condition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28A6A-38BA-CD0C-B714-35B3B2EB1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32" y="1582755"/>
                <a:ext cx="8550226" cy="369332"/>
              </a:xfrm>
              <a:prstGeom prst="rect">
                <a:avLst/>
              </a:prstGeom>
              <a:blipFill>
                <a:blip r:embed="rId4"/>
                <a:stretch>
                  <a:fillRect l="-570" t="-10000" b="-2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00074A-DAC3-4D6C-AA41-B4BCDE79B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650" y="2181868"/>
            <a:ext cx="5883150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81C9E-29CD-E396-CAA1-BBD1D329C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741" y="3586378"/>
            <a:ext cx="5799323" cy="1044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DE2BA-44F3-2ED4-FC1E-3C878CF80F5C}"/>
                  </a:ext>
                </a:extLst>
              </p:cNvPr>
              <p:cNvSpPr txBox="1"/>
              <p:nvPr/>
            </p:nvSpPr>
            <p:spPr>
              <a:xfrm>
                <a:off x="6752303" y="4587553"/>
                <a:ext cx="4021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PH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unidirectionally coupled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PH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DE2BA-44F3-2ED4-FC1E-3C878CF8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303" y="4587553"/>
                <a:ext cx="4021393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7593E7A-8062-D3C9-64E0-433A9E057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650" y="5050520"/>
            <a:ext cx="2872989" cy="281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79D855-3830-3D70-F660-252971234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162290"/>
            <a:ext cx="4592347" cy="33690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DB73AB-07FB-E111-9A77-493A35B74BD4}"/>
              </a:ext>
            </a:extLst>
          </p:cNvPr>
          <p:cNvSpPr txBox="1"/>
          <p:nvPr/>
        </p:nvSpPr>
        <p:spPr>
          <a:xfrm>
            <a:off x="5759099" y="5354584"/>
            <a:ext cx="39497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PH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has non-reciprocal coupling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63F0F-9BE8-EC62-9DBD-09F283E522BC}"/>
              </a:ext>
            </a:extLst>
          </p:cNvPr>
          <p:cNvSpPr txBox="1"/>
          <p:nvPr/>
        </p:nvSpPr>
        <p:spPr>
          <a:xfrm>
            <a:off x="6174657" y="3226392"/>
            <a:ext cx="581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has reciprocal coupling</a:t>
            </a:r>
            <a:endParaRPr lang="en-PH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3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Non-reciprocal interactions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5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7AD8D-93A9-0200-3AA6-0A30EC0FB302}"/>
              </a:ext>
            </a:extLst>
          </p:cNvPr>
          <p:cNvSpPr txBox="1"/>
          <p:nvPr/>
        </p:nvSpPr>
        <p:spPr>
          <a:xfrm>
            <a:off x="900014" y="1580529"/>
            <a:ext cx="968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However, reciprocal interactions are often broken in models of many complex living systems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2CD14A1-28F5-3E39-04FE-9DD7BCFD4F0E}"/>
              </a:ext>
            </a:extLst>
          </p:cNvPr>
          <p:cNvSpPr/>
          <p:nvPr/>
        </p:nvSpPr>
        <p:spPr>
          <a:xfrm>
            <a:off x="5261668" y="2242478"/>
            <a:ext cx="4015414" cy="3034993"/>
          </a:xfrm>
          <a:prstGeom prst="roundRect">
            <a:avLst>
              <a:gd name="adj" fmla="val 8232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64A2CA-83CA-29F1-E0B2-5D024905F6D7}"/>
              </a:ext>
            </a:extLst>
          </p:cNvPr>
          <p:cNvGrpSpPr/>
          <p:nvPr/>
        </p:nvGrpSpPr>
        <p:grpSpPr>
          <a:xfrm>
            <a:off x="5632801" y="2385075"/>
            <a:ext cx="3644281" cy="2765949"/>
            <a:chOff x="1742149" y="285802"/>
            <a:chExt cx="6761956" cy="5132214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9CFDE4E-5BDA-ABDC-6EC5-1B3A91009CB6}"/>
                </a:ext>
              </a:extLst>
            </p:cNvPr>
            <p:cNvSpPr/>
            <p:nvPr/>
          </p:nvSpPr>
          <p:spPr>
            <a:xfrm rot="16200000">
              <a:off x="4215817" y="1372647"/>
              <a:ext cx="1979802" cy="1386281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7BFE2977-F1F2-EADE-8C6E-454FB7346D9C}"/>
                </a:ext>
              </a:extLst>
            </p:cNvPr>
            <p:cNvSpPr/>
            <p:nvPr/>
          </p:nvSpPr>
          <p:spPr>
            <a:xfrm rot="16200000">
              <a:off x="5680745" y="2063326"/>
              <a:ext cx="1979802" cy="13862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0DD6266-ACF2-4306-8A32-D053044C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149" y="1822480"/>
              <a:ext cx="1779986" cy="177998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6D961B9-83B7-A426-3EFE-DE28E8DF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6" y="1082758"/>
              <a:ext cx="1779986" cy="177998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EA3F077-8C41-179E-3495-F9558C51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660" y="1766566"/>
              <a:ext cx="1779986" cy="177998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4670C22-45A6-9AA5-4642-635A0C8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782" y="2562199"/>
              <a:ext cx="1779986" cy="177998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8DD6AD-C1FB-8479-231B-F1A06A1A1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285802"/>
              <a:ext cx="1779986" cy="177998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80D1B85-4DB4-83B6-D45A-55144A66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3326301"/>
              <a:ext cx="1779986" cy="1779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354E0C1-9255-2C54-CF7A-CA86C43A4DEC}"/>
                    </a:ext>
                  </a:extLst>
                </p:cNvPr>
                <p:cNvSpPr txBox="1"/>
                <p:nvPr/>
              </p:nvSpPr>
              <p:spPr>
                <a:xfrm>
                  <a:off x="3751817" y="4857620"/>
                  <a:ext cx="3841671" cy="560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𝑟𝑒𝑎𝑐𝑡𝑖𝑜𝑛</m:t>
                        </m:r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354E0C1-9255-2C54-CF7A-CA86C43A4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817" y="4857620"/>
                  <a:ext cx="3841671" cy="560396"/>
                </a:xfrm>
                <a:prstGeom prst="rect">
                  <a:avLst/>
                </a:prstGeom>
                <a:blipFill>
                  <a:blip r:embed="rId4"/>
                  <a:stretch>
                    <a:fillRect b="-14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DE797D3-662C-3B37-9133-E78AA8597952}"/>
                </a:ext>
              </a:extLst>
            </p:cNvPr>
            <p:cNvSpPr txBox="1"/>
            <p:nvPr/>
          </p:nvSpPr>
          <p:spPr>
            <a:xfrm>
              <a:off x="3217717" y="4549105"/>
              <a:ext cx="5286388" cy="62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Non-reciprocal interaction</a:t>
              </a:r>
              <a:endParaRPr lang="en-PH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B30BDF2-CD02-E526-52C1-A45587705FF0}"/>
              </a:ext>
            </a:extLst>
          </p:cNvPr>
          <p:cNvSpPr txBox="1"/>
          <p:nvPr/>
        </p:nvSpPr>
        <p:spPr>
          <a:xfrm>
            <a:off x="977153" y="3151408"/>
            <a:ext cx="40154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Birds in flocks demonstrate how easy the law can be broken since they alter their flying patterns in reaction to the birds in front of them, but not vice versa.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8527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177C90-EFBE-413A-0A85-81A671AB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00" y="6223552"/>
            <a:ext cx="4339929" cy="405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Non-reciprocal interactions in small-scale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6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7BB45-0D42-B890-E589-B0F21E23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464" y="2076333"/>
            <a:ext cx="8215072" cy="2705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BE9C2-23C6-5F8D-7B3F-40E36F9117C5}"/>
              </a:ext>
            </a:extLst>
          </p:cNvPr>
          <p:cNvSpPr txBox="1"/>
          <p:nvPr/>
        </p:nvSpPr>
        <p:spPr>
          <a:xfrm>
            <a:off x="1329824" y="6157245"/>
            <a:ext cx="1744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(a) </a:t>
            </a:r>
            <a:endParaRPr lang="en-PH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5C1FF9-3B46-B517-9FB8-939E96BC9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478" y="6207702"/>
            <a:ext cx="4096089" cy="402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443D69-D1D6-7E92-E995-099D21FF6A1E}"/>
              </a:ext>
            </a:extLst>
          </p:cNvPr>
          <p:cNvSpPr txBox="1"/>
          <p:nvPr/>
        </p:nvSpPr>
        <p:spPr>
          <a:xfrm>
            <a:off x="6837522" y="615724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(b) </a:t>
            </a:r>
            <a:endParaRPr lang="en-PH" sz="1100" dirty="0"/>
          </a:p>
        </p:txBody>
      </p:sp>
    </p:spTree>
    <p:extLst>
      <p:ext uri="{BB962C8B-B14F-4D97-AF65-F5344CB8AC3E}">
        <p14:creationId xmlns:p14="http://schemas.microsoft.com/office/powerpoint/2010/main" val="35999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177C90-EFBE-413A-0A85-81A671AB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00" y="6223552"/>
            <a:ext cx="4339929" cy="405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Non-reciprocal interactions in small-scale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7</a:t>
            </a:fld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7BB45-0D42-B890-E589-B0F21E23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464" y="2076333"/>
            <a:ext cx="8215072" cy="2705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BE9C2-23C6-5F8D-7B3F-40E36F9117C5}"/>
              </a:ext>
            </a:extLst>
          </p:cNvPr>
          <p:cNvSpPr txBox="1"/>
          <p:nvPr/>
        </p:nvSpPr>
        <p:spPr>
          <a:xfrm>
            <a:off x="1329824" y="6157245"/>
            <a:ext cx="1744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(a) </a:t>
            </a:r>
            <a:endParaRPr lang="en-PH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5C1FF9-3B46-B517-9FB8-939E96BC9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478" y="6207702"/>
            <a:ext cx="4096089" cy="402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443D69-D1D6-7E92-E995-099D21FF6A1E}"/>
              </a:ext>
            </a:extLst>
          </p:cNvPr>
          <p:cNvSpPr txBox="1"/>
          <p:nvPr/>
        </p:nvSpPr>
        <p:spPr>
          <a:xfrm>
            <a:off x="6837522" y="615724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(b) </a:t>
            </a:r>
            <a:endParaRPr lang="en-PH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3EECC-4927-FF00-A253-6C2F576039A7}"/>
              </a:ext>
            </a:extLst>
          </p:cNvPr>
          <p:cNvSpPr txBox="1"/>
          <p:nvPr/>
        </p:nvSpPr>
        <p:spPr>
          <a:xfrm>
            <a:off x="1057032" y="5310018"/>
            <a:ext cx="1084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thermodynamic implications of systems that exhibit non-reciprocal interactions?</a:t>
            </a:r>
            <a:endParaRPr lang="en-PH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2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1944-60E4-A2D9-11EC-3E66A162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188" y="2642650"/>
            <a:ext cx="2635624" cy="1572700"/>
          </a:xfrm>
        </p:spPr>
        <p:txBody>
          <a:bodyPr>
            <a:normAutofit/>
          </a:bodyPr>
          <a:lstStyle/>
          <a:p>
            <a:r>
              <a:rPr lang="en-PH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36592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6B9F-3BC7-2A84-BBB8-7CD47C9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731"/>
          </a:xfrm>
        </p:spPr>
        <p:txBody>
          <a:bodyPr>
            <a:noAutofit/>
          </a:bodyPr>
          <a:lstStyle/>
          <a:p>
            <a:r>
              <a:rPr lang="en-PH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2-Dimensional Overdamped Langevin Equation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C1CCC-D48A-05B7-BBD6-3EF5119A21F0}"/>
              </a:ext>
            </a:extLst>
          </p:cNvPr>
          <p:cNvSpPr/>
          <p:nvPr/>
        </p:nvSpPr>
        <p:spPr>
          <a:xfrm>
            <a:off x="0" y="1317812"/>
            <a:ext cx="11053482" cy="62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48C47-A8E8-12B1-CAAB-7886721D506A}"/>
              </a:ext>
            </a:extLst>
          </p:cNvPr>
          <p:cNvSpPr/>
          <p:nvPr/>
        </p:nvSpPr>
        <p:spPr>
          <a:xfrm>
            <a:off x="977153" y="6624918"/>
            <a:ext cx="11214847" cy="2330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CCA74-11E8-B300-612E-312D0DE50A83}"/>
              </a:ext>
            </a:extLst>
          </p:cNvPr>
          <p:cNvSpPr txBox="1">
            <a:spLocks/>
          </p:cNvSpPr>
          <p:nvPr/>
        </p:nvSpPr>
        <p:spPr>
          <a:xfrm>
            <a:off x="838200" y="840021"/>
            <a:ext cx="10515600" cy="504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E15257-27BC-6FE7-B212-7484245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558896"/>
            <a:ext cx="2743200" cy="365125"/>
          </a:xfrm>
        </p:spPr>
        <p:txBody>
          <a:bodyPr/>
          <a:lstStyle/>
          <a:p>
            <a:fld id="{1A443C2D-4464-4CE4-9989-575FEFD97025}" type="slidenum">
              <a:rPr lang="en-PH" smtClean="0">
                <a:solidFill>
                  <a:schemeClr val="bg1"/>
                </a:solidFill>
              </a:rPr>
              <a:t>9</a:t>
            </a:fld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8BFE-A900-D774-5873-FE21E3CEBB6A}"/>
              </a:ext>
            </a:extLst>
          </p:cNvPr>
          <p:cNvSpPr txBox="1"/>
          <p:nvPr/>
        </p:nvSpPr>
        <p:spPr>
          <a:xfrm>
            <a:off x="9978244" y="2467074"/>
            <a:ext cx="10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66B489-4A4F-D2B6-8114-27E75FF2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834" y="3200368"/>
            <a:ext cx="5243014" cy="24843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D86AC9-279A-F9C8-B5F1-0C5B217B7E1A}"/>
              </a:ext>
            </a:extLst>
          </p:cNvPr>
          <p:cNvSpPr txBox="1"/>
          <p:nvPr/>
        </p:nvSpPr>
        <p:spPr>
          <a:xfrm>
            <a:off x="977153" y="1700655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1: Two uncoupled systems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5EEC18-83C9-9744-FF1D-9FB68E4C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7" y="2129725"/>
            <a:ext cx="4198984" cy="1044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7C4E0-9E2B-48E3-B06D-E88AD4532126}"/>
                  </a:ext>
                </a:extLst>
              </p:cNvPr>
              <p:cNvSpPr txBox="1"/>
              <p:nvPr/>
            </p:nvSpPr>
            <p:spPr>
              <a:xfrm>
                <a:off x="4802777" y="6215876"/>
                <a:ext cx="1660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&lt;0,</m:t>
                      </m:r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7C4E0-9E2B-48E3-B06D-E88AD4532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77" y="6215876"/>
                <a:ext cx="1660070" cy="276999"/>
              </a:xfrm>
              <a:prstGeom prst="rect">
                <a:avLst/>
              </a:prstGeom>
              <a:blipFill>
                <a:blip r:embed="rId5"/>
                <a:stretch>
                  <a:fillRect l="-1471" r="-2941" b="-1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E10178-BE2B-B8FB-B8B6-FDE2093D4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847" y="5058001"/>
            <a:ext cx="1246800" cy="4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1523</Words>
  <Application>Microsoft Office PowerPoint</Application>
  <PresentationFormat>Widescreen</PresentationFormat>
  <Paragraphs>300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Non-reciprocal interactions</vt:lpstr>
      <vt:lpstr>Non-reciprocal interactions</vt:lpstr>
      <vt:lpstr>Non-reciprocal interactions</vt:lpstr>
      <vt:lpstr>Non-reciprocal interactions</vt:lpstr>
      <vt:lpstr>Non-reciprocal interactions in small-scale systems</vt:lpstr>
      <vt:lpstr>Non-reciprocal interactions in small-scale systems</vt:lpstr>
      <vt:lpstr>Theory</vt:lpstr>
      <vt:lpstr>2-Dimensional Overdamped Langevin Equation</vt:lpstr>
      <vt:lpstr>2-Dimensional Overdamped Langevin Equation</vt:lpstr>
      <vt:lpstr>2-Dimensional Overdamped Langevin Equation</vt:lpstr>
      <vt:lpstr>Reciprocal vs. Non-reciprocal Coupling</vt:lpstr>
      <vt:lpstr>Non-conservative Force</vt:lpstr>
      <vt:lpstr>Measures of Non-equilibrium</vt:lpstr>
      <vt:lpstr>1. Heat rate</vt:lpstr>
      <vt:lpstr>1. Heat rate</vt:lpstr>
      <vt:lpstr>2. Violation of FDT</vt:lpstr>
      <vt:lpstr>2. Violation of FDT</vt:lpstr>
      <vt:lpstr>Measures of Non-equilibrium: Violation of FDT</vt:lpstr>
      <vt:lpstr>Results</vt:lpstr>
      <vt:lpstr>Biophysical Model 1: Hair bundle oscillations</vt:lpstr>
      <vt:lpstr>Biophysical Model 1: Hair bundle oscillations</vt:lpstr>
      <vt:lpstr>Autocorrelation function – Numerics vs. Analytical Solution</vt:lpstr>
      <vt:lpstr>Autocorrelation function – Numerics vs. Analytical Solution</vt:lpstr>
      <vt:lpstr>Response function – Analytical solution</vt:lpstr>
      <vt:lpstr>Response function – Analytical solution</vt:lpstr>
      <vt:lpstr>Heat rate (Numerics)</vt:lpstr>
      <vt:lpstr>Energy dissipation from violation of FDT (Analytical solution)</vt:lpstr>
      <vt:lpstr>Energy dissipation from violation of FDT (Analytical solution)</vt:lpstr>
      <vt:lpstr>Relation between Heat Rate and Energy Dissipation Rate from the Violation of FDT</vt:lpstr>
      <vt:lpstr>Biophysical Model 2: Cellular sensor model</vt:lpstr>
      <vt:lpstr>Heat Rate and Energy Dissipation from violation of FDT</vt:lpstr>
      <vt:lpstr>Different Degrees of Reciprocity: Isothermal conditions </vt:lpstr>
      <vt:lpstr>Different Degrees of Reciprocity: Isothermal conditions </vt:lpstr>
      <vt:lpstr>Different Degrees of Reciprocity: Non-isothermal conditions </vt:lpstr>
      <vt:lpstr>Conclusions</vt:lpstr>
      <vt:lpstr>Thank you!</vt:lpstr>
      <vt:lpstr>Autocorrelation and Response function</vt:lpstr>
      <vt:lpstr>Autocorrelation function – Numerics vs. Analytical Solution</vt:lpstr>
      <vt:lpstr>Different Degrees of Reciprocity: Isothermal conditions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Angeli Pajanonot</dc:creator>
  <cp:lastModifiedBy>Kristian Angeli Pajanonot</cp:lastModifiedBy>
  <cp:revision>227</cp:revision>
  <dcterms:created xsi:type="dcterms:W3CDTF">2022-08-11T13:59:09Z</dcterms:created>
  <dcterms:modified xsi:type="dcterms:W3CDTF">2022-08-18T13:01:52Z</dcterms:modified>
</cp:coreProperties>
</file>